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3"/>
  </p:sldMasterIdLst>
  <p:notesMasterIdLst>
    <p:notesMasterId r:id="rId7"/>
  </p:notesMasterIdLst>
  <p:handoutMasterIdLst>
    <p:handoutMasterId r:id="rId37"/>
  </p:handoutMasterIdLst>
  <p:sldIdLst>
    <p:sldId id="256" r:id="rId4"/>
    <p:sldId id="751" r:id="rId5"/>
    <p:sldId id="279" r:id="rId6"/>
    <p:sldId id="759" r:id="rId8"/>
    <p:sldId id="760" r:id="rId9"/>
    <p:sldId id="966" r:id="rId10"/>
    <p:sldId id="967" r:id="rId11"/>
    <p:sldId id="969" r:id="rId12"/>
    <p:sldId id="970" r:id="rId13"/>
    <p:sldId id="971" r:id="rId14"/>
    <p:sldId id="972" r:id="rId15"/>
    <p:sldId id="973" r:id="rId16"/>
    <p:sldId id="974" r:id="rId17"/>
    <p:sldId id="975" r:id="rId18"/>
    <p:sldId id="976" r:id="rId19"/>
    <p:sldId id="977" r:id="rId20"/>
    <p:sldId id="978" r:id="rId21"/>
    <p:sldId id="979" r:id="rId22"/>
    <p:sldId id="980" r:id="rId23"/>
    <p:sldId id="981" r:id="rId24"/>
    <p:sldId id="982" r:id="rId25"/>
    <p:sldId id="983" r:id="rId26"/>
    <p:sldId id="984" r:id="rId27"/>
    <p:sldId id="985" r:id="rId28"/>
    <p:sldId id="986" r:id="rId29"/>
    <p:sldId id="987" r:id="rId30"/>
    <p:sldId id="988" r:id="rId31"/>
    <p:sldId id="989" r:id="rId32"/>
    <p:sldId id="990" r:id="rId33"/>
    <p:sldId id="991" r:id="rId34"/>
    <p:sldId id="993" r:id="rId35"/>
    <p:sldId id="270" r:id="rId36"/>
  </p:sldIdLst>
  <p:sldSz cx="12192000" cy="6858000"/>
  <p:notesSz cx="7103745" cy="10234295"/>
  <p:embeddedFontLst>
    <p:embeddedFont>
      <p:font typeface="黑体" panose="02010609060101010101" charset="-122"/>
      <p:regular r:id="rId42"/>
    </p:embeddedFont>
    <p:embeddedFont>
      <p:font typeface="微软雅黑" panose="020B0503020204020204" charset="-122"/>
      <p:regular r:id="rId43"/>
    </p:embeddedFont>
    <p:embeddedFont>
      <p:font typeface="华文细黑" panose="02010600040101010101" charset="-122"/>
      <p:regular r:id="rId4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1AA3AA"/>
    <a:srgbClr val="1F74AD"/>
    <a:srgbClr val="3498DB"/>
    <a:srgbClr val="4472C4"/>
    <a:srgbClr val="25C4FF"/>
    <a:srgbClr val="359EFF"/>
    <a:srgbClr val="8EC0B9"/>
    <a:srgbClr val="DAE3F3"/>
    <a:srgbClr val="F3B9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18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font" Target="fonts/font3.fntdata"/><Relationship Id="rId43" Type="http://schemas.openxmlformats.org/officeDocument/2006/relationships/font" Target="fonts/font2.fntdata"/><Relationship Id="rId42" Type="http://schemas.openxmlformats.org/officeDocument/2006/relationships/font" Target="fonts/font1.fntdata"/><Relationship Id="rId41" Type="http://schemas.openxmlformats.org/officeDocument/2006/relationships/commentAuthors" Target="commentAuthors.xml"/><Relationship Id="rId40" Type="http://schemas.openxmlformats.org/officeDocument/2006/relationships/tableStyles" Target="tableStyles.xml"/><Relationship Id="rId4" Type="http://schemas.openxmlformats.org/officeDocument/2006/relationships/slide" Target="slides/slide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9329" name="幻灯片图像占位符 1"/>
          <p:cNvSpPr>
            <a:spLocks noGrp="1" noRot="1" noChangeAspect="1" noTextEdit="1"/>
          </p:cNvSpPr>
          <p:nvPr>
            <p:ph type="sldImg"/>
          </p:nvPr>
        </p:nvSpPr>
        <p:spPr/>
      </p:sp>
      <p:sp>
        <p:nvSpPr>
          <p:cNvPr id="99330" name="备注占位符 2"/>
          <p:cNvSpPr>
            <a:spLocks noGrp="1"/>
          </p:cNvSpPr>
          <p:nvPr>
            <p:ph type="body"/>
          </p:nvPr>
        </p:nvSpPr>
        <p:spPr/>
        <p:txBody>
          <a:bodyPr anchor="t" anchorCtr="0"/>
          <a:p>
            <a:pPr lvl="0"/>
            <a:endParaRPr lang="zh-CN" altLang="en-US" dirty="0"/>
          </a:p>
        </p:txBody>
      </p:sp>
      <p:sp>
        <p:nvSpPr>
          <p:cNvPr id="99331"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s>
</file>

<file path=ppt/slides/_rels/slide11.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0" Type="http://schemas.openxmlformats.org/officeDocument/2006/relationships/slideLayout" Target="../slideLayouts/slideLayout15.xml"/><Relationship Id="rId2" Type="http://schemas.openxmlformats.org/officeDocument/2006/relationships/tags" Target="../tags/tag56.xml"/><Relationship Id="rId19" Type="http://schemas.openxmlformats.org/officeDocument/2006/relationships/tags" Target="../tags/tag73.xml"/><Relationship Id="rId18" Type="http://schemas.openxmlformats.org/officeDocument/2006/relationships/tags" Target="../tags/tag72.xml"/><Relationship Id="rId17" Type="http://schemas.openxmlformats.org/officeDocument/2006/relationships/tags" Target="../tags/tag71.xml"/><Relationship Id="rId16" Type="http://schemas.openxmlformats.org/officeDocument/2006/relationships/tags" Target="../tags/tag70.xml"/><Relationship Id="rId15" Type="http://schemas.openxmlformats.org/officeDocument/2006/relationships/tags" Target="../tags/tag69.xml"/><Relationship Id="rId14" Type="http://schemas.openxmlformats.org/officeDocument/2006/relationships/tags" Target="../tags/tag68.xml"/><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tags" Target="../tags/tag55.xml"/></Relationships>
</file>

<file path=ppt/slides/_rels/slide12.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3" Type="http://schemas.openxmlformats.org/officeDocument/2006/relationships/slideLayout" Target="../slideLayouts/slideLayout15.xml"/><Relationship Id="rId42" Type="http://schemas.openxmlformats.org/officeDocument/2006/relationships/tags" Target="../tags/tag115.xml"/><Relationship Id="rId41" Type="http://schemas.openxmlformats.org/officeDocument/2006/relationships/tags" Target="../tags/tag114.xml"/><Relationship Id="rId40" Type="http://schemas.openxmlformats.org/officeDocument/2006/relationships/tags" Target="../tags/tag113.xml"/><Relationship Id="rId4" Type="http://schemas.openxmlformats.org/officeDocument/2006/relationships/tags" Target="../tags/tag77.xml"/><Relationship Id="rId39" Type="http://schemas.openxmlformats.org/officeDocument/2006/relationships/tags" Target="../tags/tag112.xml"/><Relationship Id="rId38" Type="http://schemas.openxmlformats.org/officeDocument/2006/relationships/tags" Target="../tags/tag111.xml"/><Relationship Id="rId37" Type="http://schemas.openxmlformats.org/officeDocument/2006/relationships/tags" Target="../tags/tag110.xml"/><Relationship Id="rId36" Type="http://schemas.openxmlformats.org/officeDocument/2006/relationships/tags" Target="../tags/tag109.xml"/><Relationship Id="rId35" Type="http://schemas.openxmlformats.org/officeDocument/2006/relationships/tags" Target="../tags/tag108.xml"/><Relationship Id="rId34" Type="http://schemas.openxmlformats.org/officeDocument/2006/relationships/tags" Target="../tags/tag107.xml"/><Relationship Id="rId33" Type="http://schemas.openxmlformats.org/officeDocument/2006/relationships/tags" Target="../tags/tag106.xml"/><Relationship Id="rId32" Type="http://schemas.openxmlformats.org/officeDocument/2006/relationships/tags" Target="../tags/tag105.xml"/><Relationship Id="rId31" Type="http://schemas.openxmlformats.org/officeDocument/2006/relationships/tags" Target="../tags/tag104.xml"/><Relationship Id="rId30" Type="http://schemas.openxmlformats.org/officeDocument/2006/relationships/tags" Target="../tags/tag103.xml"/><Relationship Id="rId3" Type="http://schemas.openxmlformats.org/officeDocument/2006/relationships/tags" Target="../tags/tag76.xml"/><Relationship Id="rId29" Type="http://schemas.openxmlformats.org/officeDocument/2006/relationships/tags" Target="../tags/tag102.xml"/><Relationship Id="rId28" Type="http://schemas.openxmlformats.org/officeDocument/2006/relationships/tags" Target="../tags/tag101.xml"/><Relationship Id="rId27" Type="http://schemas.openxmlformats.org/officeDocument/2006/relationships/tags" Target="../tags/tag100.xml"/><Relationship Id="rId26" Type="http://schemas.openxmlformats.org/officeDocument/2006/relationships/tags" Target="../tags/tag99.xml"/><Relationship Id="rId25" Type="http://schemas.openxmlformats.org/officeDocument/2006/relationships/tags" Target="../tags/tag98.xml"/><Relationship Id="rId24" Type="http://schemas.openxmlformats.org/officeDocument/2006/relationships/tags" Target="../tags/tag97.xml"/><Relationship Id="rId23" Type="http://schemas.openxmlformats.org/officeDocument/2006/relationships/tags" Target="../tags/tag96.xml"/><Relationship Id="rId22" Type="http://schemas.openxmlformats.org/officeDocument/2006/relationships/tags" Target="../tags/tag95.xml"/><Relationship Id="rId21" Type="http://schemas.openxmlformats.org/officeDocument/2006/relationships/tags" Target="../tags/tag94.xml"/><Relationship Id="rId20" Type="http://schemas.openxmlformats.org/officeDocument/2006/relationships/tags" Target="../tags/tag93.xml"/><Relationship Id="rId2" Type="http://schemas.openxmlformats.org/officeDocument/2006/relationships/tags" Target="../tags/tag75.xml"/><Relationship Id="rId19" Type="http://schemas.openxmlformats.org/officeDocument/2006/relationships/tags" Target="../tags/tag92.xml"/><Relationship Id="rId18" Type="http://schemas.openxmlformats.org/officeDocument/2006/relationships/tags" Target="../tags/tag91.xml"/><Relationship Id="rId17" Type="http://schemas.openxmlformats.org/officeDocument/2006/relationships/tags" Target="../tags/tag90.xml"/><Relationship Id="rId16" Type="http://schemas.openxmlformats.org/officeDocument/2006/relationships/tags" Target="../tags/tag89.xml"/><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tags" Target="../tags/tag7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3" Type="http://schemas.openxmlformats.org/officeDocument/2006/relationships/slideLayout" Target="../slideLayouts/slideLayout12.xml"/><Relationship Id="rId52" Type="http://schemas.openxmlformats.org/officeDocument/2006/relationships/tags" Target="../tags/tag167.xml"/><Relationship Id="rId51" Type="http://schemas.openxmlformats.org/officeDocument/2006/relationships/tags" Target="../tags/tag166.xml"/><Relationship Id="rId50" Type="http://schemas.openxmlformats.org/officeDocument/2006/relationships/tags" Target="../tags/tag165.xml"/><Relationship Id="rId5" Type="http://schemas.openxmlformats.org/officeDocument/2006/relationships/tags" Target="../tags/tag120.xml"/><Relationship Id="rId49" Type="http://schemas.openxmlformats.org/officeDocument/2006/relationships/tags" Target="../tags/tag164.xml"/><Relationship Id="rId48" Type="http://schemas.openxmlformats.org/officeDocument/2006/relationships/tags" Target="../tags/tag163.xml"/><Relationship Id="rId47" Type="http://schemas.openxmlformats.org/officeDocument/2006/relationships/tags" Target="../tags/tag162.xml"/><Relationship Id="rId46" Type="http://schemas.openxmlformats.org/officeDocument/2006/relationships/tags" Target="../tags/tag161.xml"/><Relationship Id="rId45" Type="http://schemas.openxmlformats.org/officeDocument/2006/relationships/tags" Target="../tags/tag160.xml"/><Relationship Id="rId44" Type="http://schemas.openxmlformats.org/officeDocument/2006/relationships/tags" Target="../tags/tag159.xml"/><Relationship Id="rId43" Type="http://schemas.openxmlformats.org/officeDocument/2006/relationships/tags" Target="../tags/tag158.xml"/><Relationship Id="rId42" Type="http://schemas.openxmlformats.org/officeDocument/2006/relationships/tags" Target="../tags/tag157.xml"/><Relationship Id="rId41" Type="http://schemas.openxmlformats.org/officeDocument/2006/relationships/tags" Target="../tags/tag156.xml"/><Relationship Id="rId40" Type="http://schemas.openxmlformats.org/officeDocument/2006/relationships/tags" Target="../tags/tag155.xml"/><Relationship Id="rId4" Type="http://schemas.openxmlformats.org/officeDocument/2006/relationships/tags" Target="../tags/tag119.xml"/><Relationship Id="rId39" Type="http://schemas.openxmlformats.org/officeDocument/2006/relationships/tags" Target="../tags/tag154.xml"/><Relationship Id="rId38" Type="http://schemas.openxmlformats.org/officeDocument/2006/relationships/tags" Target="../tags/tag153.xml"/><Relationship Id="rId37" Type="http://schemas.openxmlformats.org/officeDocument/2006/relationships/tags" Target="../tags/tag152.xml"/><Relationship Id="rId36" Type="http://schemas.openxmlformats.org/officeDocument/2006/relationships/tags" Target="../tags/tag151.xml"/><Relationship Id="rId35" Type="http://schemas.openxmlformats.org/officeDocument/2006/relationships/tags" Target="../tags/tag150.xml"/><Relationship Id="rId34" Type="http://schemas.openxmlformats.org/officeDocument/2006/relationships/tags" Target="../tags/tag149.xml"/><Relationship Id="rId33" Type="http://schemas.openxmlformats.org/officeDocument/2006/relationships/tags" Target="../tags/tag148.xml"/><Relationship Id="rId32" Type="http://schemas.openxmlformats.org/officeDocument/2006/relationships/tags" Target="../tags/tag147.xml"/><Relationship Id="rId31" Type="http://schemas.openxmlformats.org/officeDocument/2006/relationships/tags" Target="../tags/tag146.xml"/><Relationship Id="rId30" Type="http://schemas.openxmlformats.org/officeDocument/2006/relationships/tags" Target="../tags/tag145.xml"/><Relationship Id="rId3" Type="http://schemas.openxmlformats.org/officeDocument/2006/relationships/tags" Target="../tags/tag118.xml"/><Relationship Id="rId29" Type="http://schemas.openxmlformats.org/officeDocument/2006/relationships/tags" Target="../tags/tag144.xml"/><Relationship Id="rId28" Type="http://schemas.openxmlformats.org/officeDocument/2006/relationships/tags" Target="../tags/tag143.xml"/><Relationship Id="rId27" Type="http://schemas.openxmlformats.org/officeDocument/2006/relationships/tags" Target="../tags/tag142.xml"/><Relationship Id="rId26" Type="http://schemas.openxmlformats.org/officeDocument/2006/relationships/tags" Target="../tags/tag141.xml"/><Relationship Id="rId25" Type="http://schemas.openxmlformats.org/officeDocument/2006/relationships/tags" Target="../tags/tag140.xml"/><Relationship Id="rId24" Type="http://schemas.openxmlformats.org/officeDocument/2006/relationships/tags" Target="../tags/tag139.xml"/><Relationship Id="rId23" Type="http://schemas.openxmlformats.org/officeDocument/2006/relationships/tags" Target="../tags/tag138.xml"/><Relationship Id="rId22" Type="http://schemas.openxmlformats.org/officeDocument/2006/relationships/tags" Target="../tags/tag137.xml"/><Relationship Id="rId21" Type="http://schemas.openxmlformats.org/officeDocument/2006/relationships/tags" Target="../tags/tag136.xml"/><Relationship Id="rId20" Type="http://schemas.openxmlformats.org/officeDocument/2006/relationships/tags" Target="../tags/tag135.xml"/><Relationship Id="rId2" Type="http://schemas.openxmlformats.org/officeDocument/2006/relationships/tags" Target="../tags/tag117.xml"/><Relationship Id="rId19" Type="http://schemas.openxmlformats.org/officeDocument/2006/relationships/tags" Target="../tags/tag134.xml"/><Relationship Id="rId18" Type="http://schemas.openxmlformats.org/officeDocument/2006/relationships/tags" Target="../tags/tag133.xml"/><Relationship Id="rId17" Type="http://schemas.openxmlformats.org/officeDocument/2006/relationships/tags" Target="../tags/tag132.xml"/><Relationship Id="rId16" Type="http://schemas.openxmlformats.org/officeDocument/2006/relationships/tags" Target="../tags/tag131.xml"/><Relationship Id="rId15" Type="http://schemas.openxmlformats.org/officeDocument/2006/relationships/tags" Target="../tags/tag130.xml"/><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tags" Target="../tags/tag116.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1.png"/><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1.png"/><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s>
</file>

<file path=ppt/slides/_rels/slide19.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tags" Target="../tags/tag190.xml"/><Relationship Id="rId6" Type="http://schemas.openxmlformats.org/officeDocument/2006/relationships/tags" Target="../tags/tag189.xml"/><Relationship Id="rId5" Type="http://schemas.openxmlformats.org/officeDocument/2006/relationships/tags" Target="../tags/tag188.xml"/><Relationship Id="rId43" Type="http://schemas.openxmlformats.org/officeDocument/2006/relationships/slideLayout" Target="../slideLayouts/slideLayout15.xml"/><Relationship Id="rId42" Type="http://schemas.openxmlformats.org/officeDocument/2006/relationships/tags" Target="../tags/tag225.xml"/><Relationship Id="rId41" Type="http://schemas.openxmlformats.org/officeDocument/2006/relationships/tags" Target="../tags/tag224.xml"/><Relationship Id="rId40" Type="http://schemas.openxmlformats.org/officeDocument/2006/relationships/tags" Target="../tags/tag223.xml"/><Relationship Id="rId4" Type="http://schemas.openxmlformats.org/officeDocument/2006/relationships/tags" Target="../tags/tag187.xml"/><Relationship Id="rId39" Type="http://schemas.openxmlformats.org/officeDocument/2006/relationships/tags" Target="../tags/tag222.xml"/><Relationship Id="rId38" Type="http://schemas.openxmlformats.org/officeDocument/2006/relationships/tags" Target="../tags/tag221.xml"/><Relationship Id="rId37" Type="http://schemas.openxmlformats.org/officeDocument/2006/relationships/tags" Target="../tags/tag220.xml"/><Relationship Id="rId36" Type="http://schemas.openxmlformats.org/officeDocument/2006/relationships/tags" Target="../tags/tag219.xml"/><Relationship Id="rId35" Type="http://schemas.openxmlformats.org/officeDocument/2006/relationships/tags" Target="../tags/tag218.xml"/><Relationship Id="rId34" Type="http://schemas.openxmlformats.org/officeDocument/2006/relationships/tags" Target="../tags/tag217.xml"/><Relationship Id="rId33" Type="http://schemas.openxmlformats.org/officeDocument/2006/relationships/tags" Target="../tags/tag216.xml"/><Relationship Id="rId32" Type="http://schemas.openxmlformats.org/officeDocument/2006/relationships/tags" Target="../tags/tag215.xml"/><Relationship Id="rId31" Type="http://schemas.openxmlformats.org/officeDocument/2006/relationships/tags" Target="../tags/tag214.xml"/><Relationship Id="rId30" Type="http://schemas.openxmlformats.org/officeDocument/2006/relationships/tags" Target="../tags/tag213.xml"/><Relationship Id="rId3" Type="http://schemas.openxmlformats.org/officeDocument/2006/relationships/tags" Target="../tags/tag186.xml"/><Relationship Id="rId29" Type="http://schemas.openxmlformats.org/officeDocument/2006/relationships/tags" Target="../tags/tag212.xml"/><Relationship Id="rId28" Type="http://schemas.openxmlformats.org/officeDocument/2006/relationships/tags" Target="../tags/tag211.xml"/><Relationship Id="rId27" Type="http://schemas.openxmlformats.org/officeDocument/2006/relationships/tags" Target="../tags/tag210.xml"/><Relationship Id="rId26" Type="http://schemas.openxmlformats.org/officeDocument/2006/relationships/tags" Target="../tags/tag209.xml"/><Relationship Id="rId25" Type="http://schemas.openxmlformats.org/officeDocument/2006/relationships/tags" Target="../tags/tag208.xml"/><Relationship Id="rId24" Type="http://schemas.openxmlformats.org/officeDocument/2006/relationships/tags" Target="../tags/tag207.xml"/><Relationship Id="rId23" Type="http://schemas.openxmlformats.org/officeDocument/2006/relationships/tags" Target="../tags/tag206.xml"/><Relationship Id="rId22" Type="http://schemas.openxmlformats.org/officeDocument/2006/relationships/tags" Target="../tags/tag205.xml"/><Relationship Id="rId21" Type="http://schemas.openxmlformats.org/officeDocument/2006/relationships/tags" Target="../tags/tag204.xml"/><Relationship Id="rId20" Type="http://schemas.openxmlformats.org/officeDocument/2006/relationships/tags" Target="../tags/tag203.xml"/><Relationship Id="rId2" Type="http://schemas.openxmlformats.org/officeDocument/2006/relationships/tags" Target="../tags/tag185.xml"/><Relationship Id="rId19" Type="http://schemas.openxmlformats.org/officeDocument/2006/relationships/tags" Target="../tags/tag202.xml"/><Relationship Id="rId18" Type="http://schemas.openxmlformats.org/officeDocument/2006/relationships/tags" Target="../tags/tag201.xml"/><Relationship Id="rId17" Type="http://schemas.openxmlformats.org/officeDocument/2006/relationships/tags" Target="../tags/tag200.xml"/><Relationship Id="rId16" Type="http://schemas.openxmlformats.org/officeDocument/2006/relationships/tags" Target="../tags/tag199.xml"/><Relationship Id="rId15" Type="http://schemas.openxmlformats.org/officeDocument/2006/relationships/tags" Target="../tags/tag198.xml"/><Relationship Id="rId14" Type="http://schemas.openxmlformats.org/officeDocument/2006/relationships/tags" Target="../tags/tag197.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tags" Target="../tags/tag18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3.png"/><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4.png"/><Relationship Id="rId4" Type="http://schemas.openxmlformats.org/officeDocument/2006/relationships/tags" Target="../tags/tag241.xml"/><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5.png"/><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6.png"/><Relationship Id="rId4" Type="http://schemas.openxmlformats.org/officeDocument/2006/relationships/tags" Target="../tags/tag249.xml"/><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tags" Target="../tags/tag246.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7.png"/><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s>
</file>

<file path=ppt/slides/_rels/slide27.xml.rels><?xml version="1.0" encoding="UTF-8" standalone="yes"?>
<Relationships xmlns="http://schemas.openxmlformats.org/package/2006/relationships"><Relationship Id="rId9" Type="http://schemas.openxmlformats.org/officeDocument/2006/relationships/tags" Target="../tags/tag262.xml"/><Relationship Id="rId8" Type="http://schemas.openxmlformats.org/officeDocument/2006/relationships/tags" Target="../tags/tag261.xml"/><Relationship Id="rId7" Type="http://schemas.openxmlformats.org/officeDocument/2006/relationships/tags" Target="../tags/tag260.xml"/><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3" Type="http://schemas.openxmlformats.org/officeDocument/2006/relationships/slideLayout" Target="../slideLayouts/slideLayout15.xml"/><Relationship Id="rId22" Type="http://schemas.openxmlformats.org/officeDocument/2006/relationships/tags" Target="../tags/tag275.xml"/><Relationship Id="rId21" Type="http://schemas.openxmlformats.org/officeDocument/2006/relationships/tags" Target="../tags/tag274.xml"/><Relationship Id="rId20" Type="http://schemas.openxmlformats.org/officeDocument/2006/relationships/tags" Target="../tags/tag273.xml"/><Relationship Id="rId2" Type="http://schemas.openxmlformats.org/officeDocument/2006/relationships/tags" Target="../tags/tag255.xml"/><Relationship Id="rId19" Type="http://schemas.openxmlformats.org/officeDocument/2006/relationships/tags" Target="../tags/tag272.xml"/><Relationship Id="rId18" Type="http://schemas.openxmlformats.org/officeDocument/2006/relationships/tags" Target="../tags/tag271.xml"/><Relationship Id="rId17" Type="http://schemas.openxmlformats.org/officeDocument/2006/relationships/tags" Target="../tags/tag270.xml"/><Relationship Id="rId16" Type="http://schemas.openxmlformats.org/officeDocument/2006/relationships/tags" Target="../tags/tag269.xml"/><Relationship Id="rId15" Type="http://schemas.openxmlformats.org/officeDocument/2006/relationships/tags" Target="../tags/tag268.xml"/><Relationship Id="rId14" Type="http://schemas.openxmlformats.org/officeDocument/2006/relationships/tags" Target="../tags/tag267.xml"/><Relationship Id="rId13" Type="http://schemas.openxmlformats.org/officeDocument/2006/relationships/tags" Target="../tags/tag266.xml"/><Relationship Id="rId12" Type="http://schemas.openxmlformats.org/officeDocument/2006/relationships/tags" Target="../tags/tag265.xml"/><Relationship Id="rId11" Type="http://schemas.openxmlformats.org/officeDocument/2006/relationships/tags" Target="../tags/tag264.xml"/><Relationship Id="rId10" Type="http://schemas.openxmlformats.org/officeDocument/2006/relationships/tags" Target="../tags/tag263.xml"/><Relationship Id="rId1" Type="http://schemas.openxmlformats.org/officeDocument/2006/relationships/tags" Target="../tags/tag254.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76.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7.png"/><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tags" Target="../tags/tag27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8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8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9" Type="http://schemas.openxmlformats.org/officeDocument/2006/relationships/notesSlide" Target="../notesSlides/notesSlide2.xml"/><Relationship Id="rId38" Type="http://schemas.openxmlformats.org/officeDocument/2006/relationships/slideLayout" Target="../slideLayouts/slideLayout15.xml"/><Relationship Id="rId37" Type="http://schemas.openxmlformats.org/officeDocument/2006/relationships/tags" Target="../tags/tag42.xml"/><Relationship Id="rId36" Type="http://schemas.openxmlformats.org/officeDocument/2006/relationships/tags" Target="../tags/tag41.xml"/><Relationship Id="rId35" Type="http://schemas.openxmlformats.org/officeDocument/2006/relationships/tags" Target="../tags/tag40.xml"/><Relationship Id="rId34" Type="http://schemas.openxmlformats.org/officeDocument/2006/relationships/tags" Target="../tags/tag39.xml"/><Relationship Id="rId33" Type="http://schemas.openxmlformats.org/officeDocument/2006/relationships/tags" Target="../tags/tag38.xml"/><Relationship Id="rId32" Type="http://schemas.openxmlformats.org/officeDocument/2006/relationships/tags" Target="../tags/tag37.xml"/><Relationship Id="rId31" Type="http://schemas.openxmlformats.org/officeDocument/2006/relationships/tags" Target="../tags/tag36.xml"/><Relationship Id="rId30" Type="http://schemas.openxmlformats.org/officeDocument/2006/relationships/tags" Target="../tags/tag35.xml"/><Relationship Id="rId3" Type="http://schemas.openxmlformats.org/officeDocument/2006/relationships/tags" Target="../tags/tag8.xml"/><Relationship Id="rId29" Type="http://schemas.openxmlformats.org/officeDocument/2006/relationships/tags" Target="../tags/tag34.xml"/><Relationship Id="rId28" Type="http://schemas.openxmlformats.org/officeDocument/2006/relationships/tags" Target="../tags/tag33.xml"/><Relationship Id="rId27" Type="http://schemas.openxmlformats.org/officeDocument/2006/relationships/tags" Target="../tags/tag32.xml"/><Relationship Id="rId26" Type="http://schemas.openxmlformats.org/officeDocument/2006/relationships/tags" Target="../tags/tag31.xml"/><Relationship Id="rId25" Type="http://schemas.openxmlformats.org/officeDocument/2006/relationships/tags" Target="../tags/tag30.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tags" Target="../tags/tag27.xml"/><Relationship Id="rId21" Type="http://schemas.openxmlformats.org/officeDocument/2006/relationships/tags" Target="../tags/tag26.xml"/><Relationship Id="rId20" Type="http://schemas.openxmlformats.org/officeDocument/2006/relationships/tags" Target="../tags/tag25.xml"/><Relationship Id="rId2" Type="http://schemas.openxmlformats.org/officeDocument/2006/relationships/tags" Target="../tags/tag7.xml"/><Relationship Id="rId19" Type="http://schemas.openxmlformats.org/officeDocument/2006/relationships/tags" Target="../tags/tag24.xml"/><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卫生</a:t>
            </a: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法律法规</a:t>
            </a:r>
            <a:r>
              <a:rPr lang="zh-CN" altLang="en-US" sz="40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 </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165" y="3151"/>
              <a:ext cx="15247"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（四）建立有效的医疗护理行为法律风险防范和管理制度，将产生良好的社会效益和经济效益</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医疗机构在激烈的市场竞争中，优胜劣汰，其中最关键的因素是医疗机构服务质量是否得到患者的认可。</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（五）加强风险教育，建立医疗护理行为风险保险</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医疗护理行为风险是客观存在和不可回避的，随着现代医学科学的发展，人们对高新技术的依赖性越来越大，对医务人员的要求也越来越高，人们往往对医疗护理行为风险没有足够的认识和思想准备，一旦发生医疗护理行为风险，医患双方的矛盾就会十分激烈。</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823341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三、医疗护理行为法律风险防范与管理的意义</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406" name="组合 109"/>
          <p:cNvGrpSpPr/>
          <p:nvPr/>
        </p:nvGrpSpPr>
        <p:grpSpPr>
          <a:xfrm>
            <a:off x="779463" y="1708150"/>
            <a:ext cx="4178300" cy="4086225"/>
            <a:chOff x="1441" y="2005"/>
            <a:chExt cx="7395" cy="7737"/>
          </a:xfrm>
        </p:grpSpPr>
        <p:grpSp>
          <p:nvGrpSpPr>
            <p:cNvPr id="102407" name="Group 14857"/>
            <p:cNvGrpSpPr/>
            <p:nvPr/>
          </p:nvGrpSpPr>
          <p:grpSpPr>
            <a:xfrm>
              <a:off x="1441" y="2005"/>
              <a:ext cx="7395" cy="7737"/>
              <a:chOff x="0" y="0"/>
              <a:chExt cx="5009165" cy="5240493"/>
            </a:xfrm>
          </p:grpSpPr>
          <p:sp>
            <p:nvSpPr>
              <p:cNvPr id="14855" name="Shape 14855"/>
              <p:cNvSpPr/>
              <p:nvPr>
                <p:custDataLst>
                  <p:tags r:id="rId1"/>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fontAlgn="base"/>
                <a:endParaRPr sz="4690" strike="noStrike" noProof="1">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2"/>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fontAlgn="base"/>
                <a:endParaRPr sz="4690" strike="noStrike" noProof="1">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3"/>
              </p:custDataLst>
            </p:nvPr>
          </p:nvSpPr>
          <p:spPr>
            <a:xfrm flipH="1">
              <a:off x="1452" y="2026"/>
              <a:ext cx="3563" cy="618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chemeClr val="accent1">
                <a:lumMod val="75000"/>
              </a:schemeClr>
            </a:solidFill>
            <a:ln w="12700" cap="flat">
              <a:noFill/>
              <a:miter lim="400000"/>
            </a:ln>
            <a:effectLst/>
          </p:spPr>
          <p:txBody>
            <a:bodyPr wrap="square" lIns="0" tIns="0" rIns="0" bIns="0" numCol="1" anchor="t">
              <a:noAutofit/>
            </a:bodyPr>
            <a:p>
              <a:pPr defTabSz="457200" fontAlgn="base"/>
              <a:endParaRPr sz="4690" strike="noStrike" noProof="1">
                <a:solidFill>
                  <a:srgbClr val="222222"/>
                </a:solidFill>
                <a:latin typeface="微软雅黑" panose="020B0503020204020204" charset="-122"/>
                <a:ea typeface="微软雅黑" panose="020B0503020204020204" charset="-122"/>
              </a:endParaRPr>
            </a:p>
          </p:txBody>
        </p:sp>
        <p:sp>
          <p:nvSpPr>
            <p:cNvPr id="14860" name="Shape 14860"/>
            <p:cNvSpPr>
              <a:spLocks noChangeAspect="1"/>
            </p:cNvSpPr>
            <p:nvPr>
              <p:custDataLst>
                <p:tags r:id="rId4"/>
              </p:custDataLst>
            </p:nvPr>
          </p:nvSpPr>
          <p:spPr>
            <a:xfrm flipH="1">
              <a:off x="3228" y="3903"/>
              <a:ext cx="2721" cy="472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chemeClr val="accent1">
                <a:lumMod val="60000"/>
                <a:lumOff val="40000"/>
              </a:schemeClr>
            </a:solidFill>
            <a:ln w="12700" cap="flat">
              <a:noFill/>
              <a:miter lim="400000"/>
            </a:ln>
            <a:effectLst/>
          </p:spPr>
          <p:txBody>
            <a:bodyPr wrap="square" lIns="0" tIns="0" rIns="0" bIns="0" numCol="1" anchor="t">
              <a:noAutofit/>
            </a:bodyPr>
            <a:p>
              <a:pPr defTabSz="457200" fontAlgn="base"/>
              <a:endParaRPr sz="4690" strike="noStrike" noProof="1">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5"/>
              </p:custDataLst>
            </p:nvPr>
          </p:nvSpPr>
          <p:spPr>
            <a:xfrm flipH="1">
              <a:off x="5112" y="5856"/>
              <a:ext cx="1774" cy="308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2196F3"/>
            </a:solidFill>
            <a:ln w="12700" cap="flat">
              <a:noFill/>
              <a:miter lim="400000"/>
            </a:ln>
            <a:effectLst/>
          </p:spPr>
          <p:txBody>
            <a:bodyPr wrap="square" lIns="0" tIns="0" rIns="0" bIns="0" numCol="1" anchor="t">
              <a:noAutofit/>
            </a:bodyPr>
            <a:p>
              <a:pPr defTabSz="457200" fontAlgn="base"/>
              <a:endParaRPr sz="4690" strike="noStrike" noProof="1">
                <a:solidFill>
                  <a:srgbClr val="222222"/>
                </a:solidFill>
                <a:latin typeface="微软雅黑" panose="020B0503020204020204" charset="-122"/>
                <a:ea typeface="微软雅黑" panose="020B0503020204020204" charset="-122"/>
              </a:endParaRPr>
            </a:p>
          </p:txBody>
        </p:sp>
        <p:sp>
          <p:nvSpPr>
            <p:cNvPr id="102413" name="文本框 111"/>
            <p:cNvSpPr txBox="1"/>
            <p:nvPr>
              <p:custDataLst>
                <p:tags r:id="rId6"/>
              </p:custDataLst>
            </p:nvPr>
          </p:nvSpPr>
          <p:spPr>
            <a:xfrm>
              <a:off x="2629" y="4781"/>
              <a:ext cx="1332" cy="988"/>
            </a:xfrm>
            <a:prstGeom prst="rect">
              <a:avLst/>
            </a:prstGeom>
            <a:noFill/>
            <a:ln w="9525">
              <a:noFill/>
            </a:ln>
          </p:spPr>
          <p:txBody>
            <a:bodyPr wrap="square" anchor="t" anchorCtr="0">
              <a:spAutoFit/>
            </a:bodyPr>
            <a:p>
              <a:pPr defTabSz="457200"/>
              <a:r>
                <a:rPr lang="en-US" altLang="zh-CN" sz="2800" dirty="0">
                  <a:solidFill>
                    <a:srgbClr val="FFFFFF"/>
                  </a:solidFill>
                  <a:latin typeface="微软雅黑" panose="020B0503020204020204" charset="-122"/>
                  <a:ea typeface="微软雅黑" panose="020B0503020204020204" charset="-122"/>
                </a:rPr>
                <a:t>03</a:t>
              </a:r>
              <a:endParaRPr lang="zh-CN" altLang="en-US" sz="2800" dirty="0">
                <a:solidFill>
                  <a:srgbClr val="FFFFFF"/>
                </a:solidFill>
                <a:latin typeface="微软雅黑" panose="020B0503020204020204" charset="-122"/>
                <a:ea typeface="微软雅黑" panose="020B0503020204020204" charset="-122"/>
              </a:endParaRPr>
            </a:p>
          </p:txBody>
        </p:sp>
        <p:sp>
          <p:nvSpPr>
            <p:cNvPr id="102414" name="文本框 114"/>
            <p:cNvSpPr txBox="1"/>
            <p:nvPr>
              <p:custDataLst>
                <p:tags r:id="rId7"/>
              </p:custDataLst>
            </p:nvPr>
          </p:nvSpPr>
          <p:spPr>
            <a:xfrm>
              <a:off x="4093" y="5998"/>
              <a:ext cx="1296" cy="988"/>
            </a:xfrm>
            <a:prstGeom prst="rect">
              <a:avLst/>
            </a:prstGeom>
            <a:noFill/>
            <a:ln w="9525">
              <a:noFill/>
            </a:ln>
          </p:spPr>
          <p:txBody>
            <a:bodyPr wrap="square" anchor="t" anchorCtr="0">
              <a:spAutoFit/>
            </a:bodyPr>
            <a:p>
              <a:pPr defTabSz="457200"/>
              <a:r>
                <a:rPr lang="en-US" altLang="zh-CN" sz="2800" dirty="0">
                  <a:solidFill>
                    <a:srgbClr val="FFFFFF"/>
                  </a:solidFill>
                  <a:latin typeface="微软雅黑" panose="020B0503020204020204" charset="-122"/>
                  <a:ea typeface="微软雅黑" panose="020B0503020204020204" charset="-122"/>
                </a:rPr>
                <a:t>02</a:t>
              </a:r>
              <a:endParaRPr lang="zh-CN" altLang="en-US" sz="2800" dirty="0">
                <a:solidFill>
                  <a:srgbClr val="FFFFFF"/>
                </a:solidFill>
                <a:latin typeface="微软雅黑" panose="020B0503020204020204" charset="-122"/>
                <a:ea typeface="微软雅黑" panose="020B0503020204020204" charset="-122"/>
              </a:endParaRPr>
            </a:p>
          </p:txBody>
        </p:sp>
        <p:sp>
          <p:nvSpPr>
            <p:cNvPr id="102415" name="文本框 115"/>
            <p:cNvSpPr txBox="1"/>
            <p:nvPr>
              <p:custDataLst>
                <p:tags r:id="rId8"/>
              </p:custDataLst>
            </p:nvPr>
          </p:nvSpPr>
          <p:spPr>
            <a:xfrm>
              <a:off x="5615" y="7222"/>
              <a:ext cx="1296" cy="988"/>
            </a:xfrm>
            <a:prstGeom prst="rect">
              <a:avLst/>
            </a:prstGeom>
            <a:noFill/>
            <a:ln w="9525">
              <a:noFill/>
            </a:ln>
          </p:spPr>
          <p:txBody>
            <a:bodyPr wrap="square" anchor="t" anchorCtr="0">
              <a:spAutoFit/>
            </a:bodyPr>
            <a:p>
              <a:pPr defTabSz="457200"/>
              <a:r>
                <a:rPr lang="en-US" altLang="zh-CN" sz="2800" dirty="0">
                  <a:solidFill>
                    <a:srgbClr val="FFFFFF"/>
                  </a:solidFill>
                  <a:latin typeface="微软雅黑" panose="020B0503020204020204" charset="-122"/>
                  <a:ea typeface="微软雅黑" panose="020B0503020204020204" charset="-122"/>
                </a:rPr>
                <a:t>01</a:t>
              </a:r>
              <a:endParaRPr lang="zh-CN" altLang="en-US" sz="2800" dirty="0">
                <a:solidFill>
                  <a:srgbClr val="FFFFFF"/>
                </a:solidFill>
                <a:latin typeface="微软雅黑" panose="020B0503020204020204" charset="-122"/>
                <a:ea typeface="微软雅黑" panose="020B0503020204020204" charset="-122"/>
              </a:endParaRPr>
            </a:p>
          </p:txBody>
        </p:sp>
      </p:grpSp>
      <p:sp>
        <p:nvSpPr>
          <p:cNvPr id="117" name="矩形 116"/>
          <p:cNvSpPr/>
          <p:nvPr>
            <p:custDataLst>
              <p:tags r:id="rId9"/>
            </p:custDataLst>
          </p:nvPr>
        </p:nvSpPr>
        <p:spPr>
          <a:xfrm>
            <a:off x="4686300" y="1947863"/>
            <a:ext cx="5487988" cy="933450"/>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fontAlgn="base"/>
            <a:endParaRPr kumimoji="1" lang="zh-CN" altLang="en-US" strike="noStrike" noProof="1">
              <a:solidFill>
                <a:srgbClr val="FFFFFF"/>
              </a:solidFill>
              <a:latin typeface="微软雅黑" panose="020B0503020204020204" charset="-122"/>
              <a:ea typeface="微软雅黑" panose="020B0503020204020204" charset="-122"/>
            </a:endParaRPr>
          </a:p>
        </p:txBody>
      </p:sp>
      <p:cxnSp>
        <p:nvCxnSpPr>
          <p:cNvPr id="118" name="直线连接符 5"/>
          <p:cNvCxnSpPr/>
          <p:nvPr>
            <p:custDataLst>
              <p:tags r:id="rId10"/>
            </p:custDataLst>
          </p:nvPr>
        </p:nvCxnSpPr>
        <p:spPr>
          <a:xfrm>
            <a:off x="4686300" y="1947863"/>
            <a:ext cx="0" cy="931863"/>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sp>
        <p:nvSpPr>
          <p:cNvPr id="119" name="矩形 118"/>
          <p:cNvSpPr/>
          <p:nvPr>
            <p:custDataLst>
              <p:tags r:id="rId11"/>
            </p:custDataLst>
          </p:nvPr>
        </p:nvSpPr>
        <p:spPr>
          <a:xfrm>
            <a:off x="5203825" y="3363913"/>
            <a:ext cx="5489575" cy="933450"/>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fontAlgn="base"/>
            <a:endParaRPr kumimoji="1" lang="zh-CN" altLang="en-US" strike="noStrike" noProof="1">
              <a:solidFill>
                <a:srgbClr val="FFFFFF"/>
              </a:solidFill>
              <a:latin typeface="微软雅黑" panose="020B0503020204020204" charset="-122"/>
              <a:ea typeface="微软雅黑" panose="020B0503020204020204" charset="-122"/>
            </a:endParaRPr>
          </a:p>
        </p:txBody>
      </p:sp>
      <p:cxnSp>
        <p:nvCxnSpPr>
          <p:cNvPr id="120" name="直线连接符 29"/>
          <p:cNvCxnSpPr/>
          <p:nvPr>
            <p:custDataLst>
              <p:tags r:id="rId12"/>
            </p:custDataLst>
          </p:nvPr>
        </p:nvCxnSpPr>
        <p:spPr>
          <a:xfrm>
            <a:off x="5205413" y="3363913"/>
            <a:ext cx="0" cy="931863"/>
          </a:xfrm>
          <a:prstGeom prst="line">
            <a:avLst/>
          </a:prstGeom>
          <a:ln w="25400">
            <a:solidFill>
              <a:srgbClr val="009587"/>
            </a:solidFill>
          </a:ln>
        </p:spPr>
        <p:style>
          <a:lnRef idx="1">
            <a:srgbClr val="2196F3"/>
          </a:lnRef>
          <a:fillRef idx="0">
            <a:srgbClr val="2196F3"/>
          </a:fillRef>
          <a:effectRef idx="0">
            <a:srgbClr val="2196F3"/>
          </a:effectRef>
          <a:fontRef idx="minor">
            <a:srgbClr val="222222"/>
          </a:fontRef>
        </p:style>
      </p:cxnSp>
      <p:sp>
        <p:nvSpPr>
          <p:cNvPr id="121" name="矩形 120"/>
          <p:cNvSpPr/>
          <p:nvPr>
            <p:custDataLst>
              <p:tags r:id="rId13"/>
            </p:custDataLst>
          </p:nvPr>
        </p:nvSpPr>
        <p:spPr>
          <a:xfrm>
            <a:off x="5722938" y="4757738"/>
            <a:ext cx="5487988" cy="935038"/>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fontAlgn="base"/>
            <a:endParaRPr kumimoji="1" lang="zh-CN" altLang="en-US" strike="noStrike" noProof="1">
              <a:solidFill>
                <a:srgbClr val="FFFFFF"/>
              </a:solidFill>
              <a:latin typeface="微软雅黑" panose="020B0503020204020204" charset="-122"/>
              <a:ea typeface="微软雅黑" panose="020B0503020204020204" charset="-122"/>
            </a:endParaRPr>
          </a:p>
        </p:txBody>
      </p:sp>
      <p:cxnSp>
        <p:nvCxnSpPr>
          <p:cNvPr id="122" name="直线连接符 34"/>
          <p:cNvCxnSpPr/>
          <p:nvPr>
            <p:custDataLst>
              <p:tags r:id="rId14"/>
            </p:custDataLst>
          </p:nvPr>
        </p:nvCxnSpPr>
        <p:spPr>
          <a:xfrm>
            <a:off x="5722938" y="4757738"/>
            <a:ext cx="0" cy="933450"/>
          </a:xfrm>
          <a:prstGeom prst="line">
            <a:avLst/>
          </a:prstGeom>
          <a:ln w="25400">
            <a:solidFill>
              <a:srgbClr val="8BC34A"/>
            </a:solidFill>
          </a:ln>
        </p:spPr>
        <p:style>
          <a:lnRef idx="1">
            <a:srgbClr val="2196F3"/>
          </a:lnRef>
          <a:fillRef idx="0">
            <a:srgbClr val="2196F3"/>
          </a:fillRef>
          <a:effectRef idx="0">
            <a:srgbClr val="2196F3"/>
          </a:effectRef>
          <a:fontRef idx="minor">
            <a:srgbClr val="222222"/>
          </a:fontRef>
        </p:style>
      </p:cxnSp>
      <p:sp>
        <p:nvSpPr>
          <p:cNvPr id="123" name="文本框 122"/>
          <p:cNvSpPr txBox="1"/>
          <p:nvPr>
            <p:custDataLst>
              <p:tags r:id="rId15"/>
            </p:custDataLst>
          </p:nvPr>
        </p:nvSpPr>
        <p:spPr>
          <a:xfrm>
            <a:off x="4784725" y="1998663"/>
            <a:ext cx="5378450" cy="830263"/>
          </a:xfrm>
          <a:prstGeom prst="rect">
            <a:avLst/>
          </a:prstGeom>
          <a:noFill/>
        </p:spPr>
        <p:txBody>
          <a:bodyPr wrap="square" rtlCol="0" anchor="ctr" anchorCtr="0"/>
          <a:p>
            <a:pPr>
              <a:lnSpc>
                <a:spcPct val="120000"/>
              </a:lnSpc>
            </a:pPr>
            <a:r>
              <a:rPr sz="1400" spc="150" noProof="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1. 院级医疗风险防范管理　医院管理医疗质量、防范医疗风险的组织——医院医疗质量管理委员会。</a:t>
            </a:r>
            <a:endParaRPr sz="1400" spc="150" noProof="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24" name="文本框 123"/>
          <p:cNvSpPr txBox="1"/>
          <p:nvPr>
            <p:custDataLst>
              <p:tags r:id="rId16"/>
            </p:custDataLst>
          </p:nvPr>
        </p:nvSpPr>
        <p:spPr>
          <a:xfrm>
            <a:off x="5254625" y="3414713"/>
            <a:ext cx="5376863" cy="830263"/>
          </a:xfrm>
          <a:prstGeom prst="rect">
            <a:avLst/>
          </a:prstGeom>
          <a:noFill/>
        </p:spPr>
        <p:txBody>
          <a:bodyPr wrap="square" rtlCol="0" anchor="ctr" anchorCtr="0"/>
          <a:p>
            <a:pPr>
              <a:lnSpc>
                <a:spcPct val="120000"/>
              </a:lnSpc>
            </a:pPr>
            <a:r>
              <a:rPr sz="1400" spc="150" noProof="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2. 科室医疗风险防范管理　医院业务科室是控制医疗质量、防范医疗安全的最基层组织。</a:t>
            </a:r>
            <a:endParaRPr sz="1400" spc="150" noProof="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25" name="文本框 124"/>
          <p:cNvSpPr txBox="1"/>
          <p:nvPr>
            <p:custDataLst>
              <p:tags r:id="rId17"/>
            </p:custDataLst>
          </p:nvPr>
        </p:nvSpPr>
        <p:spPr>
          <a:xfrm>
            <a:off x="5772150" y="4810125"/>
            <a:ext cx="5378450" cy="830263"/>
          </a:xfrm>
          <a:prstGeom prst="rect">
            <a:avLst/>
          </a:prstGeom>
          <a:noFill/>
        </p:spPr>
        <p:txBody>
          <a:bodyPr wrap="square" rtlCol="0" anchor="ctr" anchorCtr="0">
            <a:noAutofit/>
          </a:bodyPr>
          <a:p>
            <a:pPr>
              <a:lnSpc>
                <a:spcPct val="120000"/>
              </a:lnSpc>
            </a:pPr>
            <a:r>
              <a:rPr sz="1400" spc="150" noProof="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3. 医疗风险安全防范个体管理　医疗风险安全防范个体管理是医疗风险防范的最小单元，是医疗质量管理的主体。</a:t>
            </a:r>
            <a:endParaRPr sz="1400" spc="150" noProof="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18"/>
            </p:custDataLst>
          </p:nvPr>
        </p:nvSpPr>
        <p:spPr>
          <a:xfrm>
            <a:off x="231407" y="97384"/>
            <a:ext cx="86379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四、医疗护理行为法律风险管理组织及管理方法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23"/>
                                        </p:tgtEl>
                                        <p:attrNameLst>
                                          <p:attrName>style.visibility</p:attrName>
                                        </p:attrNameLst>
                                      </p:cBhvr>
                                      <p:to>
                                        <p:strVal val="visible"/>
                                      </p:to>
                                    </p:set>
                                    <p:anim calcmode="lin" valueType="num">
                                      <p:cBhvr>
                                        <p:cTn id="7" dur="1000"/>
                                        <p:tgtEl>
                                          <p:spTgt spid="123"/>
                                        </p:tgtEl>
                                        <p:attrNameLst>
                                          <p:attrName>ppt_x</p:attrName>
                                        </p:attrNameLst>
                                      </p:cBhvr>
                                      <p:tavLst>
                                        <p:tav tm="0">
                                          <p:val>
                                            <p:strVal val="#ppt_x-#ppt_w*1.125000"/>
                                          </p:val>
                                        </p:tav>
                                        <p:tav tm="100000">
                                          <p:val>
                                            <p:strVal val="#ppt_x"/>
                                          </p:val>
                                        </p:tav>
                                      </p:tavLst>
                                    </p:anim>
                                    <p:animEffect transition="in" filter="wipe(right)">
                                      <p:cBhvr>
                                        <p:cTn id="8" dur="1000"/>
                                        <p:tgtEl>
                                          <p:spTgt spid="123"/>
                                        </p:tgtEl>
                                      </p:cBhvr>
                                    </p:animEffect>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000" fill="hold">
                                          <p:stCondLst>
                                            <p:cond delay="0"/>
                                          </p:stCondLst>
                                        </p:cTn>
                                        <p:tgtEl>
                                          <p:spTgt spid="124"/>
                                        </p:tgtEl>
                                        <p:attrNameLst>
                                          <p:attrName>style.visibility</p:attrName>
                                        </p:attrNameLst>
                                      </p:cBhvr>
                                      <p:to>
                                        <p:strVal val="visible"/>
                                      </p:to>
                                    </p:set>
                                    <p:anim calcmode="lin" valueType="num">
                                      <p:cBhvr>
                                        <p:cTn id="12" dur="1000"/>
                                        <p:tgtEl>
                                          <p:spTgt spid="124"/>
                                        </p:tgtEl>
                                        <p:attrNameLst>
                                          <p:attrName>ppt_x</p:attrName>
                                        </p:attrNameLst>
                                      </p:cBhvr>
                                      <p:tavLst>
                                        <p:tav tm="0">
                                          <p:val>
                                            <p:strVal val="#ppt_x-#ppt_w*1.125000"/>
                                          </p:val>
                                        </p:tav>
                                        <p:tav tm="100000">
                                          <p:val>
                                            <p:strVal val="#ppt_x"/>
                                          </p:val>
                                        </p:tav>
                                      </p:tavLst>
                                    </p:anim>
                                    <p:animEffect transition="in" filter="wipe(right)">
                                      <p:cBhvr>
                                        <p:cTn id="13" dur="1000"/>
                                        <p:tgtEl>
                                          <p:spTgt spid="124"/>
                                        </p:tgtEl>
                                      </p:cBhvr>
                                    </p:animEffect>
                                  </p:childTnLst>
                                </p:cTn>
                              </p:par>
                            </p:childTnLst>
                          </p:cTn>
                        </p:par>
                        <p:par>
                          <p:cTn id="14" fill="hold">
                            <p:stCondLst>
                              <p:cond delay="2000"/>
                            </p:stCondLst>
                            <p:childTnLst>
                              <p:par>
                                <p:cTn id="15" presetID="12" presetClass="entr" presetSubtype="8" fill="hold" grpId="0" nodeType="afterEffect">
                                  <p:stCondLst>
                                    <p:cond delay="0"/>
                                  </p:stCondLst>
                                  <p:childTnLst>
                                    <p:set>
                                      <p:cBhvr>
                                        <p:cTn id="16" dur="1000" fill="hold">
                                          <p:stCondLst>
                                            <p:cond delay="0"/>
                                          </p:stCondLst>
                                        </p:cTn>
                                        <p:tgtEl>
                                          <p:spTgt spid="125"/>
                                        </p:tgtEl>
                                        <p:attrNameLst>
                                          <p:attrName>style.visibility</p:attrName>
                                        </p:attrNameLst>
                                      </p:cBhvr>
                                      <p:to>
                                        <p:strVal val="visible"/>
                                      </p:to>
                                    </p:set>
                                    <p:anim calcmode="lin" valueType="num">
                                      <p:cBhvr>
                                        <p:cTn id="17" dur="1000"/>
                                        <p:tgtEl>
                                          <p:spTgt spid="125"/>
                                        </p:tgtEl>
                                        <p:attrNameLst>
                                          <p:attrName>ppt_x</p:attrName>
                                        </p:attrNameLst>
                                      </p:cBhvr>
                                      <p:tavLst>
                                        <p:tav tm="0">
                                          <p:val>
                                            <p:strVal val="#ppt_x-#ppt_w*1.125000"/>
                                          </p:val>
                                        </p:tav>
                                        <p:tav tm="100000">
                                          <p:val>
                                            <p:strVal val="#ppt_x"/>
                                          </p:val>
                                        </p:tav>
                                      </p:tavLst>
                                    </p:anim>
                                    <p:animEffect transition="in" filter="wipe(right)">
                                      <p:cBhvr>
                                        <p:cTn id="18" dur="10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4" grpId="0"/>
      <p:bldP spid="1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 name="组合 60"/>
          <p:cNvGrpSpPr/>
          <p:nvPr/>
        </p:nvGrpSpPr>
        <p:grpSpPr>
          <a:xfrm>
            <a:off x="1706880" y="2322195"/>
            <a:ext cx="2079625" cy="1595438"/>
            <a:chOff x="3200" y="3624"/>
            <a:chExt cx="3276" cy="2513"/>
          </a:xfrm>
        </p:grpSpPr>
        <p:sp>
          <p:nvSpPr>
            <p:cNvPr id="51" name="任意多边形 50"/>
            <p:cNvSpPr/>
            <p:nvPr>
              <p:custDataLst>
                <p:tags r:id="rId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5"/>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（一）依法执业义务</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4731068" y="2322195"/>
            <a:ext cx="2079625" cy="1595438"/>
            <a:chOff x="7962" y="3624"/>
            <a:chExt cx="3276" cy="2513"/>
          </a:xfrm>
        </p:grpSpPr>
        <p:sp>
          <p:nvSpPr>
            <p:cNvPr id="50" name="任意多边形 49"/>
            <p:cNvSpPr/>
            <p:nvPr>
              <p:custDataLst>
                <p:tags r:id="rId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0"/>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（二）紧急处置义务</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7755255" y="2322195"/>
            <a:ext cx="2079625" cy="1595438"/>
            <a:chOff x="12724" y="3624"/>
            <a:chExt cx="3276" cy="2513"/>
          </a:xfrm>
        </p:grpSpPr>
        <p:sp>
          <p:nvSpPr>
            <p:cNvPr id="41" name="任意多边形 40"/>
            <p:cNvSpPr/>
            <p:nvPr>
              <p:custDataLst>
                <p:tags r:id="rId1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（三）问题医嘱报告</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义务</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4" name="组合 63"/>
          <p:cNvGrpSpPr/>
          <p:nvPr/>
        </p:nvGrpSpPr>
        <p:grpSpPr>
          <a:xfrm>
            <a:off x="3263900" y="4166553"/>
            <a:ext cx="2079625" cy="1595437"/>
            <a:chOff x="3200" y="6297"/>
            <a:chExt cx="3276" cy="2513"/>
          </a:xfrm>
        </p:grpSpPr>
        <p:sp>
          <p:nvSpPr>
            <p:cNvPr id="82" name="任意多边形 81"/>
            <p:cNvSpPr/>
            <p:nvPr>
              <p:custDataLst>
                <p:tags r:id="rId16"/>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17"/>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4" name="圆角矩形 83"/>
            <p:cNvSpPr/>
            <p:nvPr>
              <p:custDataLst>
                <p:tags r:id="rId18"/>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5" name="圆角矩形 84"/>
            <p:cNvSpPr/>
            <p:nvPr>
              <p:custDataLst>
                <p:tags r:id="rId19"/>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7" name="文本框 56"/>
            <p:cNvSpPr txBox="1"/>
            <p:nvPr>
              <p:custDataLst>
                <p:tags r:id="rId20"/>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4. 及时受理患者的</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投诉　</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6" name="组合 65"/>
          <p:cNvGrpSpPr/>
          <p:nvPr/>
        </p:nvGrpSpPr>
        <p:grpSpPr>
          <a:xfrm>
            <a:off x="6439853" y="4176713"/>
            <a:ext cx="2079625" cy="1595437"/>
            <a:chOff x="7962" y="6297"/>
            <a:chExt cx="3276" cy="2513"/>
          </a:xfrm>
        </p:grpSpPr>
        <p:sp>
          <p:nvSpPr>
            <p:cNvPr id="72" name="任意多边形 71"/>
            <p:cNvSpPr/>
            <p:nvPr>
              <p:custDataLst>
                <p:tags r:id="rId21"/>
              </p:custDataLst>
            </p:nvPr>
          </p:nvSpPr>
          <p:spPr>
            <a:xfrm>
              <a:off x="7962"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3" name="矩形 72"/>
            <p:cNvSpPr/>
            <p:nvPr>
              <p:custDataLst>
                <p:tags r:id="rId22"/>
              </p:custDataLst>
            </p:nvPr>
          </p:nvSpPr>
          <p:spPr>
            <a:xfrm>
              <a:off x="7962" y="7146"/>
              <a:ext cx="3276" cy="1664"/>
            </a:xfrm>
            <a:prstGeom prst="rect">
              <a:avLst/>
            </a:prstGeom>
            <a:solidFill>
              <a:srgbClr val="9BBB59">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4" name="圆角矩形 73"/>
            <p:cNvSpPr/>
            <p:nvPr>
              <p:custDataLst>
                <p:tags r:id="rId23"/>
              </p:custDataLst>
            </p:nvPr>
          </p:nvSpPr>
          <p:spPr>
            <a:xfrm>
              <a:off x="8446"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5" name="圆角矩形 74"/>
            <p:cNvSpPr/>
            <p:nvPr>
              <p:custDataLst>
                <p:tags r:id="rId24"/>
              </p:custDataLst>
            </p:nvPr>
          </p:nvSpPr>
          <p:spPr>
            <a:xfrm>
              <a:off x="10515"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8" name="文本框 57"/>
            <p:cNvSpPr txBox="1"/>
            <p:nvPr>
              <p:custDataLst>
                <p:tags r:id="rId25"/>
              </p:custDataLst>
            </p:nvPr>
          </p:nvSpPr>
          <p:spPr>
            <a:xfrm>
              <a:off x="7962"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5. 认真维护患者的合</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法权利，为患者提供</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咨询服务</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5" name="Title 6"/>
          <p:cNvSpPr txBox="1"/>
          <p:nvPr>
            <p:custDataLst>
              <p:tags r:id="rId26"/>
            </p:custDataLst>
          </p:nvPr>
        </p:nvSpPr>
        <p:spPr>
          <a:xfrm>
            <a:off x="231407" y="97384"/>
            <a:ext cx="86379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四、医疗护理行为法律风险管理组织及管理方法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716405" y="2322195"/>
            <a:ext cx="2079625" cy="1595438"/>
            <a:chOff x="3200" y="3624"/>
            <a:chExt cx="3276" cy="2513"/>
          </a:xfrm>
        </p:grpSpPr>
        <p:sp>
          <p:nvSpPr>
            <p:cNvPr id="3" name="任意多边形 2"/>
            <p:cNvSpPr/>
            <p:nvPr>
              <p:custDataLst>
                <p:tags r:id="rId27"/>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 name="矩形 3"/>
            <p:cNvSpPr/>
            <p:nvPr>
              <p:custDataLst>
                <p:tags r:id="rId28"/>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 name="圆角矩形 5"/>
            <p:cNvSpPr/>
            <p:nvPr>
              <p:custDataLst>
                <p:tags r:id="rId29"/>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 name="圆角矩形 6"/>
            <p:cNvSpPr/>
            <p:nvPr>
              <p:custDataLst>
                <p:tags r:id="rId30"/>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 name="文本框 7"/>
            <p:cNvSpPr txBox="1"/>
            <p:nvPr>
              <p:custDataLst>
                <p:tags r:id="rId31"/>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1. 机构落实、人员落实</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9" name="组合 8"/>
          <p:cNvGrpSpPr/>
          <p:nvPr/>
        </p:nvGrpSpPr>
        <p:grpSpPr>
          <a:xfrm>
            <a:off x="4740593" y="2322195"/>
            <a:ext cx="2079625" cy="1595438"/>
            <a:chOff x="7962" y="3624"/>
            <a:chExt cx="3276" cy="2513"/>
          </a:xfrm>
        </p:grpSpPr>
        <p:sp>
          <p:nvSpPr>
            <p:cNvPr id="10" name="任意多边形 9"/>
            <p:cNvSpPr/>
            <p:nvPr>
              <p:custDataLst>
                <p:tags r:id="rId32"/>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1" name="矩形 10"/>
            <p:cNvSpPr/>
            <p:nvPr>
              <p:custDataLst>
                <p:tags r:id="rId33"/>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2" name="圆角矩形 11"/>
            <p:cNvSpPr/>
            <p:nvPr>
              <p:custDataLst>
                <p:tags r:id="rId34"/>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3" name="圆角矩形 12"/>
            <p:cNvSpPr/>
            <p:nvPr>
              <p:custDataLst>
                <p:tags r:id="rId35"/>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4" name="文本框 13"/>
            <p:cNvSpPr txBox="1"/>
            <p:nvPr>
              <p:custDataLst>
                <p:tags r:id="rId36"/>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2. 责任落实、强化监督</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15" name="组合 14"/>
          <p:cNvGrpSpPr/>
          <p:nvPr/>
        </p:nvGrpSpPr>
        <p:grpSpPr>
          <a:xfrm>
            <a:off x="7764780" y="2322195"/>
            <a:ext cx="2079625" cy="1595438"/>
            <a:chOff x="12724" y="3624"/>
            <a:chExt cx="3276" cy="2513"/>
          </a:xfrm>
        </p:grpSpPr>
        <p:sp>
          <p:nvSpPr>
            <p:cNvPr id="16" name="任意多边形 15"/>
            <p:cNvSpPr/>
            <p:nvPr>
              <p:custDataLst>
                <p:tags r:id="rId37"/>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7" name="矩形 16"/>
            <p:cNvSpPr/>
            <p:nvPr>
              <p:custDataLst>
                <p:tags r:id="rId38"/>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8" name="圆角矩形 17"/>
            <p:cNvSpPr/>
            <p:nvPr>
              <p:custDataLst>
                <p:tags r:id="rId39"/>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9" name="圆角矩形 18"/>
            <p:cNvSpPr/>
            <p:nvPr>
              <p:custDataLst>
                <p:tags r:id="rId40"/>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0" name="文本框 19"/>
            <p:cNvSpPr txBox="1"/>
            <p:nvPr>
              <p:custDataLst>
                <p:tags r:id="rId41"/>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3. 医疗服务监督和医</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疗风险防范的重点　</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21" name="文本框 20"/>
          <p:cNvSpPr txBox="1"/>
          <p:nvPr/>
        </p:nvSpPr>
        <p:spPr>
          <a:xfrm>
            <a:off x="564515" y="1012190"/>
            <a:ext cx="5262245" cy="368300"/>
          </a:xfrm>
          <a:prstGeom prst="rect">
            <a:avLst/>
          </a:prstGeom>
          <a:noFill/>
        </p:spPr>
        <p:txBody>
          <a:bodyPr wrap="square" rtlCol="0">
            <a:spAutoFit/>
          </a:bodyPr>
          <a:p>
            <a:r>
              <a:rPr lang="zh-CN" altLang="en-US" b="1">
                <a:solidFill>
                  <a:srgbClr val="1F74AD"/>
                </a:solidFill>
                <a:latin typeface="微软雅黑" panose="020B0503020204020204" charset="-122"/>
                <a:ea typeface="微软雅黑" panose="020B0503020204020204" charset="-122"/>
              </a:rPr>
              <a:t>（二）医疗护理行为法律风险管理方法</a:t>
            </a:r>
            <a:endParaRPr lang="zh-CN" altLang="en-US" b="1">
              <a:solidFill>
                <a:srgbClr val="1F74AD"/>
              </a:solidFill>
              <a:latin typeface="微软雅黑" panose="020B0503020204020204" charset="-122"/>
              <a:ea typeface="微软雅黑" panose="020B0503020204020204" charset="-122"/>
            </a:endParaRPr>
          </a:p>
        </p:txBody>
      </p:sp>
    </p:spTree>
    <p:custDataLst>
      <p:tags r:id="rId4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p:tgtEl>
                                          <p:spTgt spid="64"/>
                                        </p:tgtEl>
                                        <p:attrNameLst>
                                          <p:attrName>ppt_y</p:attrName>
                                        </p:attrNameLst>
                                      </p:cBhvr>
                                      <p:tavLst>
                                        <p:tav tm="0">
                                          <p:val>
                                            <p:strVal val="#ppt_y-#ppt_h*1.125000"/>
                                          </p:val>
                                        </p:tav>
                                        <p:tav tm="100000">
                                          <p:val>
                                            <p:strVal val="#ppt_y"/>
                                          </p:val>
                                        </p:tav>
                                      </p:tavLst>
                                    </p:anim>
                                    <p:animEffect transition="in" filter="wipe(down)">
                                      <p:cBhvr>
                                        <p:cTn id="23" dur="500"/>
                                        <p:tgtEl>
                                          <p:spTgt spid="64"/>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500"/>
                                        <p:tgtEl>
                                          <p:spTgt spid="66"/>
                                        </p:tgtEl>
                                        <p:attrNameLst>
                                          <p:attrName>ppt_y</p:attrName>
                                        </p:attrNameLst>
                                      </p:cBhvr>
                                      <p:tavLst>
                                        <p:tav tm="0">
                                          <p:val>
                                            <p:strVal val="#ppt_y-#ppt_h*1.125000"/>
                                          </p:val>
                                        </p:tav>
                                        <p:tav tm="100000">
                                          <p:val>
                                            <p:strVal val="#ppt_y"/>
                                          </p:val>
                                        </p:tav>
                                      </p:tavLst>
                                    </p:anim>
                                    <p:animEffect transition="in" filter="wipe(down)">
                                      <p:cBhvr>
                                        <p:cTn id="28" dur="500"/>
                                        <p:tgtEl>
                                          <p:spTgt spid="66"/>
                                        </p:tgtEl>
                                      </p:cBhvr>
                                    </p:animEffect>
                                  </p:childTnLst>
                                </p:cTn>
                              </p:par>
                            </p:childTnLst>
                          </p:cTn>
                        </p:par>
                        <p:par>
                          <p:cTn id="29" fill="hold">
                            <p:stCondLst>
                              <p:cond delay="2500"/>
                            </p:stCondLst>
                            <p:childTnLst>
                              <p:par>
                                <p:cTn id="30" presetID="12" presetClass="entr" presetSubtype="1"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p:tgtEl>
                                          <p:spTgt spid="2"/>
                                        </p:tgtEl>
                                        <p:attrNameLst>
                                          <p:attrName>ppt_y</p:attrName>
                                        </p:attrNameLst>
                                      </p:cBhvr>
                                      <p:tavLst>
                                        <p:tav tm="0">
                                          <p:val>
                                            <p:strVal val="#ppt_y-#ppt_h*1.125000"/>
                                          </p:val>
                                        </p:tav>
                                        <p:tav tm="100000">
                                          <p:val>
                                            <p:strVal val="#ppt_y"/>
                                          </p:val>
                                        </p:tav>
                                      </p:tavLst>
                                    </p:anim>
                                    <p:animEffect transition="in" filter="wipe(down)">
                                      <p:cBhvr>
                                        <p:cTn id="33" dur="500"/>
                                        <p:tgtEl>
                                          <p:spTgt spid="2"/>
                                        </p:tgtEl>
                                      </p:cBhvr>
                                    </p:animEffect>
                                  </p:childTnLst>
                                </p:cTn>
                              </p:par>
                            </p:childTnLst>
                          </p:cTn>
                        </p:par>
                        <p:par>
                          <p:cTn id="34" fill="hold">
                            <p:stCondLst>
                              <p:cond delay="3000"/>
                            </p:stCondLst>
                            <p:childTnLst>
                              <p:par>
                                <p:cTn id="35" presetID="12" presetClass="entr" presetSubtype="1"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p:tgtEl>
                                          <p:spTgt spid="9"/>
                                        </p:tgtEl>
                                        <p:attrNameLst>
                                          <p:attrName>ppt_y</p:attrName>
                                        </p:attrNameLst>
                                      </p:cBhvr>
                                      <p:tavLst>
                                        <p:tav tm="0">
                                          <p:val>
                                            <p:strVal val="#ppt_y-#ppt_h*1.125000"/>
                                          </p:val>
                                        </p:tav>
                                        <p:tav tm="100000">
                                          <p:val>
                                            <p:strVal val="#ppt_y"/>
                                          </p:val>
                                        </p:tav>
                                      </p:tavLst>
                                    </p:anim>
                                    <p:animEffect transition="in" filter="wipe(down)">
                                      <p:cBhvr>
                                        <p:cTn id="38" dur="500"/>
                                        <p:tgtEl>
                                          <p:spTgt spid="9"/>
                                        </p:tgtEl>
                                      </p:cBhvr>
                                    </p:animEffect>
                                  </p:childTnLst>
                                </p:cTn>
                              </p:par>
                            </p:childTnLst>
                          </p:cTn>
                        </p:par>
                        <p:par>
                          <p:cTn id="39" fill="hold">
                            <p:stCondLst>
                              <p:cond delay="3500"/>
                            </p:stCondLst>
                            <p:childTnLst>
                              <p:par>
                                <p:cTn id="40" presetID="12" presetClass="entr" presetSubtype="1"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p:tgtEl>
                                          <p:spTgt spid="15"/>
                                        </p:tgtEl>
                                        <p:attrNameLst>
                                          <p:attrName>ppt_y</p:attrName>
                                        </p:attrNameLst>
                                      </p:cBhvr>
                                      <p:tavLst>
                                        <p:tav tm="0">
                                          <p:val>
                                            <p:strVal val="#ppt_y-#ppt_h*1.125000"/>
                                          </p:val>
                                        </p:tav>
                                        <p:tav tm="100000">
                                          <p:val>
                                            <p:strVal val="#ppt_y"/>
                                          </p:val>
                                        </p:tav>
                                      </p:tavLst>
                                    </p:anim>
                                    <p:animEffect transition="in" filter="wipe(down)">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745615" y="1704340"/>
            <a:ext cx="8700770" cy="3138170"/>
          </a:xfrm>
          <a:prstGeom prst="rect">
            <a:avLst/>
          </a:prstGeom>
          <a:noFill/>
          <a:ln>
            <a:noFill/>
          </a:ln>
        </p:spPr>
        <p:txBody>
          <a:bodyPr wrap="square" rtlCol="0" anchor="t">
            <a:spAutoFit/>
          </a:bodyPr>
          <a:lstStyle/>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第二节</a:t>
            </a:r>
            <a:endPar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护士执业过程中的法律问题</a:t>
            </a:r>
            <a:endPar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 name="TextBox 135"/>
          <p:cNvSpPr txBox="1"/>
          <p:nvPr>
            <p:custDataLst>
              <p:tags r:id="rId1"/>
            </p:custDataLst>
          </p:nvPr>
        </p:nvSpPr>
        <p:spPr>
          <a:xfrm>
            <a:off x="6657975" y="2021840"/>
            <a:ext cx="4389755" cy="395605"/>
          </a:xfrm>
          <a:prstGeom prst="rect">
            <a:avLst/>
          </a:prstGeom>
          <a:noFill/>
        </p:spPr>
        <p:txBody>
          <a:bodyPr vert="horz" wrap="square" lIns="90000" tIns="46800" rIns="90000" bIns="0" rtlCol="0" anchor="b" anchorCtr="0"/>
          <a:p>
            <a:pPr>
              <a:lnSpc>
                <a:spcPct val="120000"/>
              </a:lnSpc>
              <a:spcAft>
                <a:spcPts val="1600"/>
              </a:spcAft>
            </a:pPr>
            <a:r>
              <a:rPr lang="zh-CN" altLang="en-US" sz="1400" spc="300" noProof="1">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（一）加强医德医风建设</a:t>
            </a:r>
            <a:endParaRPr lang="zh-CN" altLang="en-US" sz="1400" spc="300" noProof="1">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8" name="TextBox 144"/>
          <p:cNvSpPr txBox="1"/>
          <p:nvPr>
            <p:custDataLst>
              <p:tags r:id="rId2"/>
            </p:custDataLst>
          </p:nvPr>
        </p:nvSpPr>
        <p:spPr>
          <a:xfrm>
            <a:off x="6657975" y="2703195"/>
            <a:ext cx="4063365" cy="395605"/>
          </a:xfrm>
          <a:prstGeom prst="rect">
            <a:avLst/>
          </a:prstGeom>
          <a:noFill/>
        </p:spPr>
        <p:txBody>
          <a:bodyPr vert="horz" wrap="square" lIns="90000" tIns="46800" rIns="90000" bIns="0" rtlCol="0" anchor="b" anchorCtr="0"/>
          <a:p>
            <a:pPr algn="just">
              <a:lnSpc>
                <a:spcPct val="120000"/>
              </a:lnSpc>
              <a:spcAft>
                <a:spcPts val="1600"/>
              </a:spcAft>
            </a:pPr>
            <a:r>
              <a:rPr lang="zh-CN" altLang="en-US" sz="1400" spc="300" noProof="1">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（二）加强医务人员业务素质考核，建立健全严格的岗位准入制度</a:t>
            </a:r>
            <a:endParaRPr lang="zh-CN" altLang="en-US" sz="1400" spc="300" noProof="1">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9" name="TextBox 147"/>
          <p:cNvSpPr txBox="1"/>
          <p:nvPr>
            <p:custDataLst>
              <p:tags r:id="rId3"/>
            </p:custDataLst>
          </p:nvPr>
        </p:nvSpPr>
        <p:spPr>
          <a:xfrm>
            <a:off x="6697345" y="3429000"/>
            <a:ext cx="3963035" cy="551180"/>
          </a:xfrm>
          <a:prstGeom prst="rect">
            <a:avLst/>
          </a:prstGeom>
          <a:noFill/>
        </p:spPr>
        <p:txBody>
          <a:bodyPr vert="horz" wrap="square" lIns="90000" tIns="46800" rIns="90000" bIns="0" rtlCol="0" anchor="ctr" anchorCtr="0"/>
          <a:p>
            <a:pPr>
              <a:lnSpc>
                <a:spcPct val="120000"/>
              </a:lnSpc>
              <a:spcAft>
                <a:spcPts val="1600"/>
              </a:spcAft>
            </a:pPr>
            <a:r>
              <a:rPr lang="zh-CN" altLang="en-US" sz="1400" spc="300" noProof="1">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（三）加强环节质量控制，严格落实各项医疗操作规程和各项规章制度</a:t>
            </a:r>
            <a:endParaRPr lang="zh-CN" altLang="en-US" sz="1400" spc="300" noProof="1">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91" name="TextBox 141"/>
          <p:cNvSpPr txBox="1"/>
          <p:nvPr>
            <p:custDataLst>
              <p:tags r:id="rId4"/>
            </p:custDataLst>
          </p:nvPr>
        </p:nvSpPr>
        <p:spPr>
          <a:xfrm>
            <a:off x="6729730" y="5131435"/>
            <a:ext cx="3525520" cy="395605"/>
          </a:xfrm>
          <a:prstGeom prst="rect">
            <a:avLst/>
          </a:prstGeom>
          <a:noFill/>
        </p:spPr>
        <p:txBody>
          <a:bodyPr vert="horz" wrap="square" lIns="90000" tIns="46800" rIns="90000" bIns="0" rtlCol="0" anchor="b" anchorCtr="0">
            <a:noAutofit/>
          </a:bodyPr>
          <a:p>
            <a:pPr>
              <a:lnSpc>
                <a:spcPct val="120000"/>
              </a:lnSpc>
              <a:spcAft>
                <a:spcPts val="1600"/>
              </a:spcAft>
            </a:pPr>
            <a:r>
              <a:rPr lang="zh-CN" altLang="en-US" sz="1400" spc="300" noProof="1">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（五）加强医疗护理人员法律意识的教育传统。</a:t>
            </a:r>
            <a:endParaRPr lang="zh-CN" altLang="en-US" sz="1400" spc="300" noProof="1">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92" name="TextBox 138"/>
          <p:cNvSpPr txBox="1"/>
          <p:nvPr>
            <p:custDataLst>
              <p:tags r:id="rId5"/>
            </p:custDataLst>
          </p:nvPr>
        </p:nvSpPr>
        <p:spPr>
          <a:xfrm>
            <a:off x="6729730" y="4196080"/>
            <a:ext cx="3930015" cy="395605"/>
          </a:xfrm>
          <a:prstGeom prst="rect">
            <a:avLst/>
          </a:prstGeom>
          <a:noFill/>
        </p:spPr>
        <p:txBody>
          <a:bodyPr vert="horz" wrap="square" lIns="90000" tIns="46800" rIns="90000" bIns="0" rtlCol="0" anchor="b" anchorCtr="0">
            <a:normAutofit/>
          </a:bodyPr>
          <a:p>
            <a:pPr>
              <a:lnSpc>
                <a:spcPct val="120000"/>
              </a:lnSpc>
              <a:spcAft>
                <a:spcPts val="1600"/>
              </a:spcAft>
            </a:pPr>
            <a:r>
              <a:rPr lang="zh-CN" altLang="en-US" sz="1400" spc="300" noProof="1">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（四）加强医疗法律风险意识的教育</a:t>
            </a:r>
            <a:endParaRPr lang="zh-CN" altLang="en-US" sz="1400" spc="300" noProof="1">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94219" name="组合 9"/>
          <p:cNvGrpSpPr/>
          <p:nvPr/>
        </p:nvGrpSpPr>
        <p:grpSpPr>
          <a:xfrm>
            <a:off x="939165" y="1870710"/>
            <a:ext cx="4152900" cy="4233863"/>
            <a:chOff x="1174" y="2651"/>
            <a:chExt cx="8227" cy="8161"/>
          </a:xfrm>
        </p:grpSpPr>
        <p:sp>
          <p:nvSpPr>
            <p:cNvPr id="94220" name="Freeform 37"/>
            <p:cNvSpPr/>
            <p:nvPr>
              <p:custDataLst>
                <p:tags r:id="rId6"/>
              </p:custDataLst>
            </p:nvPr>
          </p:nvSpPr>
          <p:spPr>
            <a:xfrm>
              <a:off x="3936" y="7025"/>
              <a:ext cx="3042" cy="3787"/>
            </a:xfrm>
            <a:custGeom>
              <a:avLst/>
              <a:gdLst/>
              <a:ahLst/>
              <a:cxnLst>
                <a:cxn ang="0">
                  <a:pos x="1688" y="0"/>
                </a:cxn>
                <a:cxn ang="0">
                  <a:pos x="1797" y="689"/>
                </a:cxn>
                <a:cxn ang="0">
                  <a:pos x="1869" y="1267"/>
                </a:cxn>
                <a:cxn ang="0">
                  <a:pos x="2110" y="908"/>
                </a:cxn>
                <a:cxn ang="0">
                  <a:pos x="2453" y="203"/>
                </a:cxn>
                <a:cxn ang="0">
                  <a:pos x="2391" y="870"/>
                </a:cxn>
                <a:cxn ang="0">
                  <a:pos x="2259" y="1442"/>
                </a:cxn>
                <a:cxn ang="0">
                  <a:pos x="2601" y="1140"/>
                </a:cxn>
                <a:cxn ang="0">
                  <a:pos x="3037" y="719"/>
                </a:cxn>
                <a:cxn ang="0">
                  <a:pos x="2804" y="1228"/>
                </a:cxn>
                <a:cxn ang="0">
                  <a:pos x="2524" y="1853"/>
                </a:cxn>
                <a:cxn ang="0">
                  <a:pos x="2274" y="2937"/>
                </a:cxn>
                <a:cxn ang="0">
                  <a:pos x="2229" y="3706"/>
                </a:cxn>
                <a:cxn ang="0">
                  <a:pos x="2225" y="3787"/>
                </a:cxn>
                <a:cxn ang="0">
                  <a:pos x="1363" y="3787"/>
                </a:cxn>
                <a:cxn ang="0">
                  <a:pos x="1363" y="3650"/>
                </a:cxn>
                <a:cxn ang="0">
                  <a:pos x="1300" y="2905"/>
                </a:cxn>
                <a:cxn ang="0">
                  <a:pos x="891" y="2482"/>
                </a:cxn>
                <a:cxn ang="0">
                  <a:pos x="369" y="2032"/>
                </a:cxn>
                <a:cxn ang="0">
                  <a:pos x="61" y="1916"/>
                </a:cxn>
                <a:cxn ang="0">
                  <a:pos x="58" y="1711"/>
                </a:cxn>
                <a:cxn ang="0">
                  <a:pos x="574" y="1738"/>
                </a:cxn>
                <a:cxn ang="0">
                  <a:pos x="1087" y="1828"/>
                </a:cxn>
                <a:cxn ang="0">
                  <a:pos x="1036" y="1135"/>
                </a:cxn>
                <a:cxn ang="0">
                  <a:pos x="862" y="186"/>
                </a:cxn>
                <a:cxn ang="0">
                  <a:pos x="1213" y="658"/>
                </a:cxn>
                <a:cxn ang="0">
                  <a:pos x="1509" y="1248"/>
                </a:cxn>
                <a:cxn ang="0">
                  <a:pos x="1513" y="641"/>
                </a:cxn>
                <a:cxn ang="0">
                  <a:pos x="1688" y="0"/>
                </a:cxn>
              </a:cxnLst>
              <a:pathLst>
                <a:path w="1563664" h="1946074">
                  <a:moveTo>
                    <a:pt x="868073" y="17"/>
                  </a:moveTo>
                  <a:cubicBezTo>
                    <a:pt x="912245" y="-1197"/>
                    <a:pt x="918397" y="61402"/>
                    <a:pt x="923882" y="354374"/>
                  </a:cubicBezTo>
                  <a:cubicBezTo>
                    <a:pt x="927587" y="554609"/>
                    <a:pt x="940483" y="649772"/>
                    <a:pt x="960791" y="651592"/>
                  </a:cubicBezTo>
                  <a:cubicBezTo>
                    <a:pt x="1009263" y="655334"/>
                    <a:pt x="1038761" y="590813"/>
                    <a:pt x="1084786" y="466728"/>
                  </a:cubicBezTo>
                  <a:cubicBezTo>
                    <a:pt x="1133925" y="332833"/>
                    <a:pt x="1172020" y="84157"/>
                    <a:pt x="1261033" y="104382"/>
                  </a:cubicBezTo>
                  <a:cubicBezTo>
                    <a:pt x="1333518" y="120968"/>
                    <a:pt x="1296015" y="219872"/>
                    <a:pt x="1229089" y="447109"/>
                  </a:cubicBezTo>
                  <a:cubicBezTo>
                    <a:pt x="1188548" y="584644"/>
                    <a:pt x="1136371" y="735731"/>
                    <a:pt x="1161570" y="741293"/>
                  </a:cubicBezTo>
                  <a:cubicBezTo>
                    <a:pt x="1186769" y="746754"/>
                    <a:pt x="1260440" y="690931"/>
                    <a:pt x="1337223" y="585858"/>
                  </a:cubicBezTo>
                  <a:cubicBezTo>
                    <a:pt x="1413933" y="480886"/>
                    <a:pt x="1525699" y="284392"/>
                    <a:pt x="1561349" y="369745"/>
                  </a:cubicBezTo>
                  <a:cubicBezTo>
                    <a:pt x="1579136" y="412118"/>
                    <a:pt x="1490124" y="562598"/>
                    <a:pt x="1441578" y="631366"/>
                  </a:cubicBezTo>
                  <a:cubicBezTo>
                    <a:pt x="1401704" y="688403"/>
                    <a:pt x="1324327" y="812488"/>
                    <a:pt x="1297868" y="952552"/>
                  </a:cubicBezTo>
                  <a:cubicBezTo>
                    <a:pt x="1271483" y="1092515"/>
                    <a:pt x="1292384" y="1257760"/>
                    <a:pt x="1168907" y="1509470"/>
                  </a:cubicBezTo>
                  <a:cubicBezTo>
                    <a:pt x="1168907" y="1509470"/>
                    <a:pt x="1158235" y="1657315"/>
                    <a:pt x="1146145" y="1904580"/>
                  </a:cubicBezTo>
                  <a:lnTo>
                    <a:pt x="1144216" y="1946074"/>
                  </a:lnTo>
                  <a:lnTo>
                    <a:pt x="700729" y="1946074"/>
                  </a:lnTo>
                  <a:lnTo>
                    <a:pt x="701016" y="1876164"/>
                  </a:lnTo>
                  <a:cubicBezTo>
                    <a:pt x="701016" y="1876164"/>
                    <a:pt x="705315" y="1586227"/>
                    <a:pt x="668480" y="1492885"/>
                  </a:cubicBezTo>
                  <a:cubicBezTo>
                    <a:pt x="631644" y="1399543"/>
                    <a:pt x="592289" y="1352922"/>
                    <a:pt x="458436" y="1275559"/>
                  </a:cubicBezTo>
                  <a:cubicBezTo>
                    <a:pt x="323991" y="1198195"/>
                    <a:pt x="279151" y="1102931"/>
                    <a:pt x="190064" y="1044681"/>
                  </a:cubicBezTo>
                  <a:cubicBezTo>
                    <a:pt x="101645" y="986329"/>
                    <a:pt x="60511" y="973992"/>
                    <a:pt x="31680" y="985015"/>
                  </a:cubicBezTo>
                  <a:cubicBezTo>
                    <a:pt x="3442" y="996139"/>
                    <a:pt x="-21758" y="937787"/>
                    <a:pt x="29827" y="879436"/>
                  </a:cubicBezTo>
                  <a:cubicBezTo>
                    <a:pt x="81411" y="821084"/>
                    <a:pt x="185173" y="824826"/>
                    <a:pt x="295086" y="893594"/>
                  </a:cubicBezTo>
                  <a:cubicBezTo>
                    <a:pt x="404999" y="962362"/>
                    <a:pt x="466441" y="1030523"/>
                    <a:pt x="559159" y="939608"/>
                  </a:cubicBezTo>
                  <a:cubicBezTo>
                    <a:pt x="626679" y="873267"/>
                    <a:pt x="597848" y="744327"/>
                    <a:pt x="532774" y="583431"/>
                  </a:cubicBezTo>
                  <a:cubicBezTo>
                    <a:pt x="467627" y="422535"/>
                    <a:pt x="382320" y="160914"/>
                    <a:pt x="443095" y="95786"/>
                  </a:cubicBezTo>
                  <a:cubicBezTo>
                    <a:pt x="528476" y="4366"/>
                    <a:pt x="567757" y="200253"/>
                    <a:pt x="623640" y="338395"/>
                  </a:cubicBezTo>
                  <a:cubicBezTo>
                    <a:pt x="679523" y="476537"/>
                    <a:pt x="718804" y="666964"/>
                    <a:pt x="775947" y="641782"/>
                  </a:cubicBezTo>
                  <a:cubicBezTo>
                    <a:pt x="789436" y="636220"/>
                    <a:pt x="772241" y="480279"/>
                    <a:pt x="777800" y="329799"/>
                  </a:cubicBezTo>
                  <a:cubicBezTo>
                    <a:pt x="783285" y="178712"/>
                    <a:pt x="763644" y="3759"/>
                    <a:pt x="868073" y="17"/>
                  </a:cubicBezTo>
                  <a:close/>
                </a:path>
              </a:pathLst>
            </a:custGeom>
            <a:solidFill>
              <a:srgbClr val="BFBFBF"/>
            </a:solidFill>
            <a:ln w="9525">
              <a:noFill/>
            </a:ln>
          </p:spPr>
          <p:txBody>
            <a:bodyPr/>
            <a:p>
              <a:endParaRPr lang="zh-CN" altLang="en-US"/>
            </a:p>
          </p:txBody>
        </p:sp>
        <p:sp>
          <p:nvSpPr>
            <p:cNvPr id="94221" name="AutoShape 2"/>
            <p:cNvSpPr/>
            <p:nvPr>
              <p:custDataLst>
                <p:tags r:id="rId7"/>
              </p:custDataLst>
            </p:nvPr>
          </p:nvSpPr>
          <p:spPr>
            <a:xfrm>
              <a:off x="1174" y="5998"/>
              <a:ext cx="2709" cy="2523"/>
            </a:xfrm>
            <a:custGeom>
              <a:avLst/>
              <a:gdLst/>
              <a:ahLst/>
              <a:cxnLst/>
              <a:pathLst>
                <a:path w="18386" h="19236">
                  <a:moveTo>
                    <a:pt x="14685" y="14523"/>
                  </a:moveTo>
                  <a:cubicBezTo>
                    <a:pt x="14685" y="14523"/>
                    <a:pt x="13428" y="15798"/>
                    <a:pt x="18303" y="19150"/>
                  </a:cubicBezTo>
                  <a:cubicBezTo>
                    <a:pt x="18303" y="19150"/>
                    <a:pt x="12933" y="19943"/>
                    <a:pt x="9851" y="16727"/>
                  </a:cubicBezTo>
                  <a:cubicBezTo>
                    <a:pt x="9851" y="16727"/>
                    <a:pt x="3719" y="18522"/>
                    <a:pt x="912" y="12527"/>
                  </a:cubicBezTo>
                  <a:cubicBezTo>
                    <a:pt x="-1894" y="6533"/>
                    <a:pt x="2364" y="2324"/>
                    <a:pt x="5666" y="1021"/>
                  </a:cubicBezTo>
                  <a:cubicBezTo>
                    <a:pt x="8967" y="-281"/>
                    <a:pt x="16405" y="-1657"/>
                    <a:pt x="18051" y="5941"/>
                  </a:cubicBezTo>
                  <a:cubicBezTo>
                    <a:pt x="19706" y="13548"/>
                    <a:pt x="14685" y="14523"/>
                    <a:pt x="14685" y="14523"/>
                  </a:cubicBezTo>
                  <a:close/>
                  <a:moveTo>
                    <a:pt x="14685" y="14523"/>
                  </a:moveTo>
                </a:path>
              </a:pathLst>
            </a:custGeom>
            <a:solidFill>
              <a:srgbClr val="4276AA"/>
            </a:solidFill>
            <a:ln w="9525">
              <a:noFill/>
            </a:ln>
          </p:spPr>
          <p:txBody>
            <a:bodyPr/>
            <a:p>
              <a:endParaRPr lang="zh-CN" altLang="en-US"/>
            </a:p>
          </p:txBody>
        </p:sp>
        <p:sp>
          <p:nvSpPr>
            <p:cNvPr id="94222" name="AutoShape 3"/>
            <p:cNvSpPr/>
            <p:nvPr>
              <p:custDataLst>
                <p:tags r:id="rId8"/>
              </p:custDataLst>
            </p:nvPr>
          </p:nvSpPr>
          <p:spPr>
            <a:xfrm>
              <a:off x="2191" y="2651"/>
              <a:ext cx="4056" cy="4338"/>
            </a:xfrm>
            <a:custGeom>
              <a:avLst/>
              <a:gdLst/>
              <a:ahLst/>
              <a:cxnLst/>
              <a:pathLst>
                <a:path w="17246" h="19694">
                  <a:moveTo>
                    <a:pt x="9293" y="16819"/>
                  </a:moveTo>
                  <a:cubicBezTo>
                    <a:pt x="9293" y="16819"/>
                    <a:pt x="10944" y="15945"/>
                    <a:pt x="11314" y="19693"/>
                  </a:cubicBezTo>
                  <a:cubicBezTo>
                    <a:pt x="11314" y="19693"/>
                    <a:pt x="13742" y="16401"/>
                    <a:pt x="13158" y="14665"/>
                  </a:cubicBezTo>
                  <a:cubicBezTo>
                    <a:pt x="13158" y="14665"/>
                    <a:pt x="18963" y="10439"/>
                    <a:pt x="16738" y="4554"/>
                  </a:cubicBezTo>
                  <a:cubicBezTo>
                    <a:pt x="14514" y="-1337"/>
                    <a:pt x="8983" y="-469"/>
                    <a:pt x="6007" y="1391"/>
                  </a:cubicBezTo>
                  <a:cubicBezTo>
                    <a:pt x="3031" y="3252"/>
                    <a:pt x="-2637" y="8389"/>
                    <a:pt x="1406" y="14329"/>
                  </a:cubicBezTo>
                  <a:cubicBezTo>
                    <a:pt x="5443" y="20263"/>
                    <a:pt x="9293" y="16819"/>
                    <a:pt x="9293" y="16819"/>
                  </a:cubicBezTo>
                  <a:close/>
                  <a:moveTo>
                    <a:pt x="9293" y="16819"/>
                  </a:moveTo>
                </a:path>
              </a:pathLst>
            </a:custGeom>
            <a:solidFill>
              <a:srgbClr val="5268A5">
                <a:alpha val="81998"/>
              </a:srgbClr>
            </a:solidFill>
            <a:ln w="9525">
              <a:noFill/>
            </a:ln>
          </p:spPr>
          <p:txBody>
            <a:bodyPr/>
            <a:p>
              <a:endParaRPr lang="zh-CN" altLang="en-US"/>
            </a:p>
          </p:txBody>
        </p:sp>
        <p:sp>
          <p:nvSpPr>
            <p:cNvPr id="94223" name="文本框 10"/>
            <p:cNvSpPr txBox="1"/>
            <p:nvPr>
              <p:custDataLst>
                <p:tags r:id="rId9"/>
              </p:custDataLst>
            </p:nvPr>
          </p:nvSpPr>
          <p:spPr>
            <a:xfrm>
              <a:off x="3332" y="4200"/>
              <a:ext cx="1032" cy="1242"/>
            </a:xfrm>
            <a:prstGeom prst="rect">
              <a:avLst/>
            </a:prstGeom>
            <a:noFill/>
            <a:ln w="9525">
              <a:noFill/>
            </a:ln>
          </p:spPr>
          <p:txBody>
            <a:bodyPr wrap="square" lIns="90000" tIns="46800" rIns="90000" bIns="46800" anchor="ctr" anchorCtr="0"/>
            <a:p>
              <a:pPr algn="ctr"/>
              <a:r>
                <a:rPr lang="en-US" altLang="zh-CN" sz="4400" dirty="0">
                  <a:solidFill>
                    <a:srgbClr val="FFFFFF"/>
                  </a:solidFill>
                  <a:latin typeface="微软雅黑" panose="020B0503020204020204" charset="-122"/>
                  <a:ea typeface="微软雅黑" panose="020B0503020204020204" charset="-122"/>
                </a:rPr>
                <a:t>2</a:t>
              </a:r>
              <a:endParaRPr lang="en-US" altLang="zh-CN" sz="4400" dirty="0">
                <a:solidFill>
                  <a:srgbClr val="FFFFFF"/>
                </a:solidFill>
                <a:latin typeface="微软雅黑" panose="020B0503020204020204" charset="-122"/>
                <a:ea typeface="微软雅黑" panose="020B0503020204020204" charset="-122"/>
              </a:endParaRPr>
            </a:p>
          </p:txBody>
        </p:sp>
        <p:sp>
          <p:nvSpPr>
            <p:cNvPr id="94224" name="AutoShape 4"/>
            <p:cNvSpPr/>
            <p:nvPr>
              <p:custDataLst>
                <p:tags r:id="rId10"/>
              </p:custDataLst>
            </p:nvPr>
          </p:nvSpPr>
          <p:spPr>
            <a:xfrm>
              <a:off x="4402" y="3249"/>
              <a:ext cx="3402" cy="3569"/>
            </a:xfrm>
            <a:custGeom>
              <a:avLst/>
              <a:gdLst/>
              <a:ahLst/>
              <a:cxnLst/>
              <a:pathLst>
                <a:path w="19417" h="20101">
                  <a:moveTo>
                    <a:pt x="438" y="10902"/>
                  </a:moveTo>
                  <a:cubicBezTo>
                    <a:pt x="438" y="10902"/>
                    <a:pt x="-1791" y="4369"/>
                    <a:pt x="3812" y="1435"/>
                  </a:cubicBezTo>
                  <a:cubicBezTo>
                    <a:pt x="9415" y="-1499"/>
                    <a:pt x="19005" y="-234"/>
                    <a:pt x="19407" y="8036"/>
                  </a:cubicBezTo>
                  <a:cubicBezTo>
                    <a:pt x="19809" y="16299"/>
                    <a:pt x="8269" y="20101"/>
                    <a:pt x="7254" y="20101"/>
                  </a:cubicBezTo>
                  <a:cubicBezTo>
                    <a:pt x="7254" y="20101"/>
                    <a:pt x="8535" y="18432"/>
                    <a:pt x="8808" y="17100"/>
                  </a:cubicBezTo>
                  <a:cubicBezTo>
                    <a:pt x="8815" y="17107"/>
                    <a:pt x="1590" y="17302"/>
                    <a:pt x="438" y="10902"/>
                  </a:cubicBezTo>
                  <a:close/>
                  <a:moveTo>
                    <a:pt x="438" y="10902"/>
                  </a:moveTo>
                </a:path>
              </a:pathLst>
            </a:custGeom>
            <a:solidFill>
              <a:srgbClr val="5E5CA2">
                <a:alpha val="81000"/>
              </a:srgbClr>
            </a:solidFill>
            <a:ln w="9525">
              <a:noFill/>
            </a:ln>
          </p:spPr>
          <p:txBody>
            <a:bodyPr/>
            <a:p>
              <a:endParaRPr lang="zh-CN" altLang="en-US"/>
            </a:p>
          </p:txBody>
        </p:sp>
        <p:sp>
          <p:nvSpPr>
            <p:cNvPr id="94225" name="AutoShape 5"/>
            <p:cNvSpPr/>
            <p:nvPr>
              <p:custDataLst>
                <p:tags r:id="rId11"/>
              </p:custDataLst>
            </p:nvPr>
          </p:nvSpPr>
          <p:spPr>
            <a:xfrm>
              <a:off x="6457" y="4683"/>
              <a:ext cx="2945" cy="2551"/>
            </a:xfrm>
            <a:custGeom>
              <a:avLst/>
              <a:gdLst/>
              <a:ahLst/>
              <a:cxnLst/>
              <a:pathLst>
                <a:path w="18559" h="19569">
                  <a:moveTo>
                    <a:pt x="12387" y="18456"/>
                  </a:moveTo>
                  <a:cubicBezTo>
                    <a:pt x="12387" y="18456"/>
                    <a:pt x="16656" y="17192"/>
                    <a:pt x="18101" y="12619"/>
                  </a:cubicBezTo>
                  <a:cubicBezTo>
                    <a:pt x="19547" y="8046"/>
                    <a:pt x="17891" y="568"/>
                    <a:pt x="8359" y="18"/>
                  </a:cubicBezTo>
                  <a:cubicBezTo>
                    <a:pt x="-1180" y="-532"/>
                    <a:pt x="-2053" y="11711"/>
                    <a:pt x="3202" y="16138"/>
                  </a:cubicBezTo>
                  <a:cubicBezTo>
                    <a:pt x="3202" y="16138"/>
                    <a:pt x="2336" y="18053"/>
                    <a:pt x="1011" y="18255"/>
                  </a:cubicBezTo>
                  <a:cubicBezTo>
                    <a:pt x="1019" y="18264"/>
                    <a:pt x="6454" y="21068"/>
                    <a:pt x="12387" y="18456"/>
                  </a:cubicBezTo>
                  <a:close/>
                  <a:moveTo>
                    <a:pt x="12387" y="18456"/>
                  </a:moveTo>
                </a:path>
              </a:pathLst>
            </a:custGeom>
            <a:solidFill>
              <a:srgbClr val="2C85AE">
                <a:alpha val="62000"/>
              </a:srgbClr>
            </a:solidFill>
            <a:ln w="9525">
              <a:noFill/>
            </a:ln>
          </p:spPr>
          <p:txBody>
            <a:bodyPr/>
            <a:p>
              <a:endParaRPr lang="zh-CN" altLang="en-US"/>
            </a:p>
          </p:txBody>
        </p:sp>
        <p:sp>
          <p:nvSpPr>
            <p:cNvPr id="94226" name="AutoShape 6"/>
            <p:cNvSpPr/>
            <p:nvPr>
              <p:custDataLst>
                <p:tags r:id="rId12"/>
              </p:custDataLst>
            </p:nvPr>
          </p:nvSpPr>
          <p:spPr>
            <a:xfrm>
              <a:off x="7054" y="6392"/>
              <a:ext cx="1813" cy="1682"/>
            </a:xfrm>
            <a:custGeom>
              <a:avLst/>
              <a:gdLst/>
              <a:ahLst/>
              <a:cxnLst/>
              <a:pathLst>
                <a:path w="18170" h="17410">
                  <a:moveTo>
                    <a:pt x="2646" y="12932"/>
                  </a:moveTo>
                  <a:cubicBezTo>
                    <a:pt x="2646" y="12932"/>
                    <a:pt x="-563" y="9841"/>
                    <a:pt x="1221" y="4933"/>
                  </a:cubicBezTo>
                  <a:cubicBezTo>
                    <a:pt x="2993" y="24"/>
                    <a:pt x="7866" y="-1101"/>
                    <a:pt x="12847" y="1026"/>
                  </a:cubicBezTo>
                  <a:cubicBezTo>
                    <a:pt x="17840" y="3152"/>
                    <a:pt x="21037" y="7096"/>
                    <a:pt x="14452" y="15318"/>
                  </a:cubicBezTo>
                  <a:cubicBezTo>
                    <a:pt x="8190" y="20499"/>
                    <a:pt x="0" y="14428"/>
                    <a:pt x="0" y="14428"/>
                  </a:cubicBezTo>
                  <a:cubicBezTo>
                    <a:pt x="0" y="14428"/>
                    <a:pt x="2299" y="14366"/>
                    <a:pt x="2646" y="12932"/>
                  </a:cubicBezTo>
                  <a:close/>
                  <a:moveTo>
                    <a:pt x="2646" y="12932"/>
                  </a:moveTo>
                </a:path>
              </a:pathLst>
            </a:custGeom>
            <a:solidFill>
              <a:srgbClr val="00A09D">
                <a:alpha val="82999"/>
              </a:srgbClr>
            </a:solidFill>
            <a:ln w="9525">
              <a:noFill/>
            </a:ln>
          </p:spPr>
          <p:txBody>
            <a:bodyPr/>
            <a:p>
              <a:endParaRPr lang="zh-CN" altLang="en-US"/>
            </a:p>
          </p:txBody>
        </p:sp>
        <p:sp>
          <p:nvSpPr>
            <p:cNvPr id="94227" name="文本框 11"/>
            <p:cNvSpPr txBox="1"/>
            <p:nvPr>
              <p:custDataLst>
                <p:tags r:id="rId13"/>
              </p:custDataLst>
            </p:nvPr>
          </p:nvSpPr>
          <p:spPr>
            <a:xfrm>
              <a:off x="7423" y="6591"/>
              <a:ext cx="1032" cy="1242"/>
            </a:xfrm>
            <a:prstGeom prst="rect">
              <a:avLst/>
            </a:prstGeom>
            <a:noFill/>
            <a:ln w="9525">
              <a:noFill/>
            </a:ln>
          </p:spPr>
          <p:txBody>
            <a:bodyPr wrap="square" lIns="90000" tIns="46800" rIns="90000" bIns="46800" anchor="ctr" anchorCtr="0"/>
            <a:p>
              <a:pPr algn="ctr"/>
              <a:r>
                <a:rPr lang="en-US" altLang="zh-CN" sz="4400" dirty="0">
                  <a:solidFill>
                    <a:srgbClr val="FFFFFF"/>
                  </a:solidFill>
                  <a:latin typeface="微软雅黑" panose="020B0503020204020204" charset="-122"/>
                  <a:ea typeface="微软雅黑" panose="020B0503020204020204" charset="-122"/>
                </a:rPr>
                <a:t>5</a:t>
              </a:r>
              <a:endParaRPr lang="en-US" altLang="zh-CN" sz="4400" dirty="0">
                <a:solidFill>
                  <a:srgbClr val="FFFFFF"/>
                </a:solidFill>
                <a:latin typeface="微软雅黑" panose="020B0503020204020204" charset="-122"/>
                <a:ea typeface="微软雅黑" panose="020B0503020204020204" charset="-122"/>
              </a:endParaRPr>
            </a:p>
          </p:txBody>
        </p:sp>
        <p:sp>
          <p:nvSpPr>
            <p:cNvPr id="94228" name="文本框 12"/>
            <p:cNvSpPr txBox="1"/>
            <p:nvPr>
              <p:custDataLst>
                <p:tags r:id="rId14"/>
              </p:custDataLst>
            </p:nvPr>
          </p:nvSpPr>
          <p:spPr>
            <a:xfrm>
              <a:off x="7511" y="5081"/>
              <a:ext cx="1032" cy="1242"/>
            </a:xfrm>
            <a:prstGeom prst="rect">
              <a:avLst/>
            </a:prstGeom>
            <a:noFill/>
            <a:ln w="9525">
              <a:noFill/>
            </a:ln>
          </p:spPr>
          <p:txBody>
            <a:bodyPr wrap="square" lIns="90000" tIns="46800" rIns="90000" bIns="46800" anchor="ctr" anchorCtr="0"/>
            <a:p>
              <a:pPr algn="ctr"/>
              <a:r>
                <a:rPr lang="en-US" altLang="zh-CN" sz="4400">
                  <a:solidFill>
                    <a:srgbClr val="FFFFFF"/>
                  </a:solidFill>
                  <a:latin typeface="微软雅黑" panose="020B0503020204020204" charset="-122"/>
                  <a:ea typeface="微软雅黑" panose="020B0503020204020204" charset="-122"/>
                </a:rPr>
                <a:t>4</a:t>
              </a:r>
              <a:endParaRPr lang="en-US" altLang="zh-CN" sz="4400">
                <a:solidFill>
                  <a:srgbClr val="FFFFFF"/>
                </a:solidFill>
                <a:latin typeface="微软雅黑" panose="020B0503020204020204" charset="-122"/>
                <a:ea typeface="微软雅黑" panose="020B0503020204020204" charset="-122"/>
              </a:endParaRPr>
            </a:p>
          </p:txBody>
        </p:sp>
        <p:sp>
          <p:nvSpPr>
            <p:cNvPr id="94229" name="文本框 15"/>
            <p:cNvSpPr txBox="1"/>
            <p:nvPr>
              <p:custDataLst>
                <p:tags r:id="rId15"/>
              </p:custDataLst>
            </p:nvPr>
          </p:nvSpPr>
          <p:spPr>
            <a:xfrm>
              <a:off x="5587" y="4413"/>
              <a:ext cx="1032" cy="1242"/>
            </a:xfrm>
            <a:prstGeom prst="rect">
              <a:avLst/>
            </a:prstGeom>
            <a:noFill/>
            <a:ln w="9525">
              <a:noFill/>
            </a:ln>
          </p:spPr>
          <p:txBody>
            <a:bodyPr wrap="square" lIns="90000" tIns="46800" rIns="90000" bIns="46800" anchor="ctr" anchorCtr="0"/>
            <a:p>
              <a:pPr algn="ctr"/>
              <a:r>
                <a:rPr lang="en-US" altLang="zh-CN" sz="4400" dirty="0">
                  <a:solidFill>
                    <a:srgbClr val="FFFFFF"/>
                  </a:solidFill>
                  <a:latin typeface="微软雅黑" panose="020B0503020204020204" charset="-122"/>
                  <a:ea typeface="微软雅黑" panose="020B0503020204020204" charset="-122"/>
                </a:rPr>
                <a:t>3</a:t>
              </a:r>
              <a:endParaRPr lang="en-US" altLang="zh-CN" sz="4400" dirty="0">
                <a:solidFill>
                  <a:srgbClr val="FFFFFF"/>
                </a:solidFill>
                <a:latin typeface="微软雅黑" panose="020B0503020204020204" charset="-122"/>
                <a:ea typeface="微软雅黑" panose="020B0503020204020204" charset="-122"/>
              </a:endParaRPr>
            </a:p>
          </p:txBody>
        </p:sp>
        <p:sp>
          <p:nvSpPr>
            <p:cNvPr id="94230" name="文本框 17"/>
            <p:cNvSpPr txBox="1"/>
            <p:nvPr>
              <p:custDataLst>
                <p:tags r:id="rId16"/>
              </p:custDataLst>
            </p:nvPr>
          </p:nvSpPr>
          <p:spPr>
            <a:xfrm>
              <a:off x="1966" y="6525"/>
              <a:ext cx="1032" cy="1242"/>
            </a:xfrm>
            <a:prstGeom prst="rect">
              <a:avLst/>
            </a:prstGeom>
            <a:noFill/>
            <a:ln w="9525">
              <a:noFill/>
            </a:ln>
          </p:spPr>
          <p:txBody>
            <a:bodyPr wrap="square" lIns="90000" tIns="46800" rIns="90000" bIns="46800" anchor="ctr" anchorCtr="0"/>
            <a:p>
              <a:pPr algn="ctr"/>
              <a:r>
                <a:rPr lang="en-US" altLang="zh-CN" sz="4400">
                  <a:solidFill>
                    <a:srgbClr val="FFFFFF"/>
                  </a:solidFill>
                  <a:latin typeface="微软雅黑" panose="020B0503020204020204" charset="-122"/>
                  <a:ea typeface="微软雅黑" panose="020B0503020204020204" charset="-122"/>
                </a:rPr>
                <a:t>1</a:t>
              </a:r>
              <a:endParaRPr lang="en-US" altLang="zh-CN" sz="4400">
                <a:solidFill>
                  <a:srgbClr val="FFFFFF"/>
                </a:solidFill>
                <a:latin typeface="微软雅黑" panose="020B0503020204020204" charset="-122"/>
                <a:ea typeface="微软雅黑" panose="020B0503020204020204" charset="-122"/>
              </a:endParaRPr>
            </a:p>
          </p:txBody>
        </p:sp>
      </p:grpSp>
      <p:sp>
        <p:nvSpPr>
          <p:cNvPr id="105" name="Oval 137"/>
          <p:cNvSpPr/>
          <p:nvPr>
            <p:custDataLst>
              <p:tags r:id="rId17"/>
            </p:custDataLst>
          </p:nvPr>
        </p:nvSpPr>
        <p:spPr>
          <a:xfrm>
            <a:off x="5965190" y="2078673"/>
            <a:ext cx="520700" cy="512763"/>
          </a:xfrm>
          <a:prstGeom prst="ellipse">
            <a:avLst/>
          </a:prstGeom>
          <a:solidFill>
            <a:srgbClr val="4276AA"/>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charset="-122"/>
              <a:ea typeface="微软雅黑" panose="020B0503020204020204" charset="-122"/>
              <a:sym typeface="Arial" panose="020B0604020202020204" pitchFamily="34" charset="0"/>
            </a:endParaRPr>
          </a:p>
        </p:txBody>
      </p:sp>
      <p:grpSp>
        <p:nvGrpSpPr>
          <p:cNvPr id="94232" name="组合 21"/>
          <p:cNvGrpSpPr/>
          <p:nvPr/>
        </p:nvGrpSpPr>
        <p:grpSpPr>
          <a:xfrm>
            <a:off x="6060440" y="2199323"/>
            <a:ext cx="320675" cy="258762"/>
            <a:chOff x="6262588" y="2661892"/>
            <a:chExt cx="315972" cy="258060"/>
          </a:xfrm>
        </p:grpSpPr>
        <p:sp>
          <p:nvSpPr>
            <p:cNvPr id="107" name="Freeform 457"/>
            <p:cNvSpPr>
              <a:spLocks noChangeArrowheads="1"/>
            </p:cNvSpPr>
            <p:nvPr>
              <p:custDataLst>
                <p:tags r:id="rId18"/>
              </p:custDataLst>
            </p:nvPr>
          </p:nvSpPr>
          <p:spPr bwMode="auto">
            <a:xfrm>
              <a:off x="6262588" y="2661892"/>
              <a:ext cx="315972" cy="144303"/>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ysClr val="window" lastClr="FFFFFF"/>
              </a:solidFill>
              <a:bevel/>
            </a:ln>
            <a:effectLst/>
          </p:spPr>
          <p:txBody>
            <a:bodyPr vert="horz" wrap="square" lIns="90000" tIns="46800" rIns="90000" bIns="46800" anchor="ctr">
              <a:normAutofit fontScale="3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08" name="Freeform 458"/>
            <p:cNvSpPr>
              <a:spLocks noChangeArrowheads="1"/>
            </p:cNvSpPr>
            <p:nvPr>
              <p:custDataLst>
                <p:tags r:id="rId19"/>
              </p:custDataLst>
            </p:nvPr>
          </p:nvSpPr>
          <p:spPr bwMode="auto">
            <a:xfrm>
              <a:off x="6262588" y="2819888"/>
              <a:ext cx="315972" cy="100064"/>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09" name="Freeform 459"/>
            <p:cNvSpPr>
              <a:spLocks noChangeArrowheads="1"/>
            </p:cNvSpPr>
            <p:nvPr>
              <p:custDataLst>
                <p:tags r:id="rId20"/>
              </p:custDataLst>
            </p:nvPr>
          </p:nvSpPr>
          <p:spPr bwMode="auto">
            <a:xfrm>
              <a:off x="6262588" y="2763010"/>
              <a:ext cx="315972" cy="101118"/>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grpSp>
      <p:sp>
        <p:nvSpPr>
          <p:cNvPr id="111" name="Oval 146"/>
          <p:cNvSpPr/>
          <p:nvPr>
            <p:custDataLst>
              <p:tags r:id="rId21"/>
            </p:custDataLst>
          </p:nvPr>
        </p:nvSpPr>
        <p:spPr>
          <a:xfrm>
            <a:off x="5965190" y="2759710"/>
            <a:ext cx="520700" cy="512763"/>
          </a:xfrm>
          <a:prstGeom prst="ellipse">
            <a:avLst/>
          </a:prstGeom>
          <a:solidFill>
            <a:srgbClr val="5268A5"/>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charset="-122"/>
              <a:ea typeface="微软雅黑" panose="020B0503020204020204" charset="-122"/>
              <a:sym typeface="Arial" panose="020B0604020202020204" pitchFamily="34" charset="0"/>
            </a:endParaRPr>
          </a:p>
        </p:txBody>
      </p:sp>
      <p:grpSp>
        <p:nvGrpSpPr>
          <p:cNvPr id="94237" name="组合 36"/>
          <p:cNvGrpSpPr/>
          <p:nvPr/>
        </p:nvGrpSpPr>
        <p:grpSpPr>
          <a:xfrm>
            <a:off x="6050915" y="2837498"/>
            <a:ext cx="349250" cy="346075"/>
            <a:chOff x="6250619" y="3440419"/>
            <a:chExt cx="345639" cy="346814"/>
          </a:xfrm>
        </p:grpSpPr>
        <p:sp>
          <p:nvSpPr>
            <p:cNvPr id="94238" name="Freeform 826"/>
            <p:cNvSpPr/>
            <p:nvPr>
              <p:custDataLst>
                <p:tags r:id="rId22"/>
              </p:custDataLst>
            </p:nvPr>
          </p:nvSpPr>
          <p:spPr>
            <a:xfrm>
              <a:off x="6297857" y="3487660"/>
              <a:ext cx="252316" cy="251181"/>
            </a:xfrm>
            <a:custGeom>
              <a:avLst/>
              <a:gdLst/>
              <a:ahLst/>
              <a:cxnLst>
                <a:cxn ang="0">
                  <a:pos x="125896" y="0"/>
                </a:cxn>
                <a:cxn ang="0">
                  <a:pos x="125896" y="0"/>
                </a:cxn>
                <a:cxn ang="0">
                  <a:pos x="0" y="125460"/>
                </a:cxn>
                <a:cxn ang="0">
                  <a:pos x="125896" y="250920"/>
                </a:cxn>
                <a:cxn ang="0">
                  <a:pos x="252054" y="125460"/>
                </a:cxn>
                <a:cxn ang="0">
                  <a:pos x="125896" y="0"/>
                </a:cxn>
              </a:cxnLst>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cap="flat" cmpd="sng">
              <a:solidFill>
                <a:srgbClr val="FFFFFF"/>
              </a:solidFill>
              <a:prstDash val="solid"/>
              <a:round/>
              <a:headEnd type="none" w="med" len="med"/>
              <a:tailEnd type="none" w="med" len="med"/>
            </a:ln>
          </p:spPr>
          <p:txBody>
            <a:bodyPr/>
            <a:p>
              <a:endParaRPr lang="zh-CN" altLang="en-US"/>
            </a:p>
          </p:txBody>
        </p:sp>
        <p:sp>
          <p:nvSpPr>
            <p:cNvPr id="114" name="Freeform 827"/>
            <p:cNvSpPr>
              <a:spLocks noChangeArrowheads="1"/>
            </p:cNvSpPr>
            <p:nvPr>
              <p:custDataLst>
                <p:tags r:id="rId23"/>
              </p:custDataLst>
            </p:nvPr>
          </p:nvSpPr>
          <p:spPr bwMode="auto">
            <a:xfrm>
              <a:off x="6376201" y="3566009"/>
              <a:ext cx="94475" cy="94481"/>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15" name="Freeform 828"/>
            <p:cNvSpPr>
              <a:spLocks noChangeArrowheads="1"/>
            </p:cNvSpPr>
            <p:nvPr>
              <p:custDataLst>
                <p:tags r:id="rId24"/>
              </p:custDataLst>
            </p:nvPr>
          </p:nvSpPr>
          <p:spPr bwMode="auto">
            <a:xfrm>
              <a:off x="6423438" y="3660490"/>
              <a:ext cx="1153" cy="126743"/>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16" name="Freeform 829"/>
            <p:cNvSpPr>
              <a:spLocks noChangeArrowheads="1"/>
            </p:cNvSpPr>
            <p:nvPr>
              <p:custDataLst>
                <p:tags r:id="rId25"/>
              </p:custDataLst>
            </p:nvPr>
          </p:nvSpPr>
          <p:spPr bwMode="auto">
            <a:xfrm>
              <a:off x="6423438" y="3440419"/>
              <a:ext cx="1153" cy="126743"/>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17" name="Freeform 830"/>
            <p:cNvSpPr>
              <a:spLocks noChangeArrowheads="1"/>
            </p:cNvSpPr>
            <p:nvPr>
              <p:custDataLst>
                <p:tags r:id="rId26"/>
              </p:custDataLst>
            </p:nvPr>
          </p:nvSpPr>
          <p:spPr bwMode="auto">
            <a:xfrm>
              <a:off x="6250619" y="3613249"/>
              <a:ext cx="125582" cy="1153"/>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19" name="Freeform 831"/>
            <p:cNvSpPr>
              <a:spLocks noChangeArrowheads="1"/>
            </p:cNvSpPr>
            <p:nvPr>
              <p:custDataLst>
                <p:tags r:id="rId27"/>
              </p:custDataLst>
            </p:nvPr>
          </p:nvSpPr>
          <p:spPr bwMode="auto">
            <a:xfrm>
              <a:off x="6469524" y="3613249"/>
              <a:ext cx="126734" cy="1153"/>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grpSp>
      <p:sp>
        <p:nvSpPr>
          <p:cNvPr id="120" name="Oval 149"/>
          <p:cNvSpPr/>
          <p:nvPr>
            <p:custDataLst>
              <p:tags r:id="rId28"/>
            </p:custDataLst>
          </p:nvPr>
        </p:nvSpPr>
        <p:spPr>
          <a:xfrm>
            <a:off x="5965190" y="3510598"/>
            <a:ext cx="520700" cy="512763"/>
          </a:xfrm>
          <a:prstGeom prst="ellipse">
            <a:avLst/>
          </a:prstGeom>
          <a:solidFill>
            <a:srgbClr val="5E5CA2"/>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charset="-122"/>
              <a:ea typeface="微软雅黑" panose="020B0503020204020204" charset="-122"/>
              <a:sym typeface="Arial" panose="020B0604020202020204" pitchFamily="34" charset="0"/>
            </a:endParaRPr>
          </a:p>
        </p:txBody>
      </p:sp>
      <p:grpSp>
        <p:nvGrpSpPr>
          <p:cNvPr id="94245" name="组合 28"/>
          <p:cNvGrpSpPr/>
          <p:nvPr/>
        </p:nvGrpSpPr>
        <p:grpSpPr>
          <a:xfrm>
            <a:off x="6069965" y="3610610"/>
            <a:ext cx="304800" cy="300038"/>
            <a:chOff x="6272899" y="4287865"/>
            <a:chExt cx="300512" cy="300528"/>
          </a:xfrm>
        </p:grpSpPr>
        <p:sp>
          <p:nvSpPr>
            <p:cNvPr id="122" name="Line 287"/>
            <p:cNvSpPr>
              <a:spLocks noChangeShapeType="1"/>
            </p:cNvSpPr>
            <p:nvPr>
              <p:custDataLst>
                <p:tags r:id="rId29"/>
              </p:custDataLst>
            </p:nvPr>
          </p:nvSpPr>
          <p:spPr bwMode="auto">
            <a:xfrm flipH="1">
              <a:off x="6523901" y="4430644"/>
              <a:ext cx="49510"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23" name="Line 288"/>
            <p:cNvSpPr>
              <a:spLocks noChangeShapeType="1"/>
            </p:cNvSpPr>
            <p:nvPr>
              <p:custDataLst>
                <p:tags r:id="rId30"/>
              </p:custDataLst>
            </p:nvPr>
          </p:nvSpPr>
          <p:spPr bwMode="auto">
            <a:xfrm flipH="1" flipV="1">
              <a:off x="6523901" y="4382284"/>
              <a:ext cx="49510"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24" name="Line 289"/>
            <p:cNvSpPr>
              <a:spLocks noChangeShapeType="1"/>
            </p:cNvSpPr>
            <p:nvPr>
              <p:custDataLst>
                <p:tags r:id="rId31"/>
              </p:custDataLst>
            </p:nvPr>
          </p:nvSpPr>
          <p:spPr bwMode="auto">
            <a:xfrm flipV="1">
              <a:off x="6274051" y="4382284"/>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25" name="Line 290"/>
            <p:cNvSpPr>
              <a:spLocks noChangeShapeType="1"/>
            </p:cNvSpPr>
            <p:nvPr>
              <p:custDataLst>
                <p:tags r:id="rId32"/>
              </p:custDataLst>
            </p:nvPr>
          </p:nvSpPr>
          <p:spPr bwMode="auto">
            <a:xfrm>
              <a:off x="6274051" y="4430644"/>
              <a:ext cx="47207"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26" name="Line 291"/>
            <p:cNvSpPr>
              <a:spLocks noChangeShapeType="1"/>
            </p:cNvSpPr>
            <p:nvPr>
              <p:custDataLst>
                <p:tags r:id="rId33"/>
              </p:custDataLst>
            </p:nvPr>
          </p:nvSpPr>
          <p:spPr bwMode="auto">
            <a:xfrm flipH="1">
              <a:off x="6272899" y="4430645"/>
              <a:ext cx="300512" cy="115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28" name="Line 292"/>
            <p:cNvSpPr>
              <a:spLocks noChangeShapeType="1"/>
            </p:cNvSpPr>
            <p:nvPr>
              <p:custDataLst>
                <p:tags r:id="rId34"/>
              </p:custDataLst>
            </p:nvPr>
          </p:nvSpPr>
          <p:spPr bwMode="auto">
            <a:xfrm flipH="1" flipV="1">
              <a:off x="6382281" y="4538880"/>
              <a:ext cx="49509"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29" name="Line 293"/>
            <p:cNvSpPr>
              <a:spLocks noChangeShapeType="1"/>
            </p:cNvSpPr>
            <p:nvPr>
              <p:custDataLst>
                <p:tags r:id="rId35"/>
              </p:custDataLst>
            </p:nvPr>
          </p:nvSpPr>
          <p:spPr bwMode="auto">
            <a:xfrm flipV="1">
              <a:off x="6430639" y="4538880"/>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30" name="Line 294"/>
            <p:cNvSpPr>
              <a:spLocks noChangeShapeType="1"/>
            </p:cNvSpPr>
            <p:nvPr>
              <p:custDataLst>
                <p:tags r:id="rId36"/>
              </p:custDataLst>
            </p:nvPr>
          </p:nvSpPr>
          <p:spPr bwMode="auto">
            <a:xfrm>
              <a:off x="6430639" y="4289017"/>
              <a:ext cx="47207"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31" name="Line 295"/>
            <p:cNvSpPr>
              <a:spLocks noChangeShapeType="1"/>
            </p:cNvSpPr>
            <p:nvPr>
              <p:custDataLst>
                <p:tags r:id="rId37"/>
              </p:custDataLst>
            </p:nvPr>
          </p:nvSpPr>
          <p:spPr bwMode="auto">
            <a:xfrm flipH="1">
              <a:off x="6382281" y="4289017"/>
              <a:ext cx="49509"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32" name="Line 296"/>
            <p:cNvSpPr>
              <a:spLocks noChangeShapeType="1"/>
            </p:cNvSpPr>
            <p:nvPr>
              <p:custDataLst>
                <p:tags r:id="rId38"/>
              </p:custDataLst>
            </p:nvPr>
          </p:nvSpPr>
          <p:spPr bwMode="auto">
            <a:xfrm flipV="1">
              <a:off x="6430639" y="4287865"/>
              <a:ext cx="1151" cy="300528"/>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grpSp>
      <p:sp>
        <p:nvSpPr>
          <p:cNvPr id="133" name="Oval 143"/>
          <p:cNvSpPr/>
          <p:nvPr>
            <p:custDataLst>
              <p:tags r:id="rId39"/>
            </p:custDataLst>
          </p:nvPr>
        </p:nvSpPr>
        <p:spPr>
          <a:xfrm>
            <a:off x="5965190" y="5017135"/>
            <a:ext cx="520700" cy="512763"/>
          </a:xfrm>
          <a:prstGeom prst="ellipse">
            <a:avLst/>
          </a:prstGeom>
          <a:solidFill>
            <a:srgbClr val="00A09D"/>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charset="-122"/>
              <a:ea typeface="微软雅黑" panose="020B0503020204020204" charset="-122"/>
              <a:sym typeface="Arial" panose="020B0604020202020204" pitchFamily="34" charset="0"/>
            </a:endParaRPr>
          </a:p>
        </p:txBody>
      </p:sp>
      <p:grpSp>
        <p:nvGrpSpPr>
          <p:cNvPr id="94257" name="组合 62"/>
          <p:cNvGrpSpPr/>
          <p:nvPr/>
        </p:nvGrpSpPr>
        <p:grpSpPr>
          <a:xfrm>
            <a:off x="6089015" y="5155248"/>
            <a:ext cx="271463" cy="198437"/>
            <a:chOff x="6294010" y="5983783"/>
            <a:chExt cx="266264" cy="197012"/>
          </a:xfrm>
        </p:grpSpPr>
        <p:sp>
          <p:nvSpPr>
            <p:cNvPr id="135" name="Freeform 419"/>
            <p:cNvSpPr>
              <a:spLocks noChangeArrowheads="1"/>
            </p:cNvSpPr>
            <p:nvPr>
              <p:custDataLst>
                <p:tags r:id="rId40"/>
              </p:custDataLst>
            </p:nvPr>
          </p:nvSpPr>
          <p:spPr bwMode="auto">
            <a:xfrm>
              <a:off x="6401955" y="6131317"/>
              <a:ext cx="49475" cy="49478"/>
            </a:xfrm>
            <a:custGeom>
              <a:avLst/>
              <a:gdLst>
                <a:gd name="T0" fmla="*/ 242 w 243"/>
                <a:gd name="T1" fmla="*/ 121 h 241"/>
                <a:gd name="T2" fmla="*/ 242 w 243"/>
                <a:gd name="T3" fmla="*/ 121 h 241"/>
                <a:gd name="T4" fmla="*/ 121 w 243"/>
                <a:gd name="T5" fmla="*/ 0 h 241"/>
                <a:gd name="T6" fmla="*/ 0 w 243"/>
                <a:gd name="T7" fmla="*/ 121 h 241"/>
                <a:gd name="T8" fmla="*/ 121 w 243"/>
                <a:gd name="T9" fmla="*/ 240 h 241"/>
                <a:gd name="T10" fmla="*/ 242 w 243"/>
                <a:gd name="T11" fmla="*/ 121 h 241"/>
              </a:gdLst>
              <a:ahLst/>
              <a:cxnLst>
                <a:cxn ang="0">
                  <a:pos x="T0" y="T1"/>
                </a:cxn>
                <a:cxn ang="0">
                  <a:pos x="T2" y="T3"/>
                </a:cxn>
                <a:cxn ang="0">
                  <a:pos x="T4" y="T5"/>
                </a:cxn>
                <a:cxn ang="0">
                  <a:pos x="T6" y="T7"/>
                </a:cxn>
                <a:cxn ang="0">
                  <a:pos x="T8" y="T9"/>
                </a:cxn>
                <a:cxn ang="0">
                  <a:pos x="T10" y="T11"/>
                </a:cxn>
              </a:cxnLst>
              <a:rect l="0" t="0" r="r" b="b"/>
              <a:pathLst>
                <a:path w="243" h="241">
                  <a:moveTo>
                    <a:pt x="242" y="121"/>
                  </a:moveTo>
                  <a:lnTo>
                    <a:pt x="242" y="121"/>
                  </a:lnTo>
                  <a:cubicBezTo>
                    <a:pt x="242" y="51"/>
                    <a:pt x="191" y="0"/>
                    <a:pt x="121" y="0"/>
                  </a:cubicBezTo>
                  <a:cubicBezTo>
                    <a:pt x="61" y="0"/>
                    <a:pt x="0" y="51"/>
                    <a:pt x="0" y="121"/>
                  </a:cubicBezTo>
                  <a:cubicBezTo>
                    <a:pt x="0" y="181"/>
                    <a:pt x="61" y="240"/>
                    <a:pt x="121" y="240"/>
                  </a:cubicBezTo>
                  <a:cubicBezTo>
                    <a:pt x="191" y="240"/>
                    <a:pt x="242" y="181"/>
                    <a:pt x="242"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36" name="Freeform 420"/>
            <p:cNvSpPr>
              <a:spLocks noChangeArrowheads="1"/>
            </p:cNvSpPr>
            <p:nvPr>
              <p:custDataLst>
                <p:tags r:id="rId41"/>
              </p:custDataLst>
            </p:nvPr>
          </p:nvSpPr>
          <p:spPr bwMode="auto">
            <a:xfrm>
              <a:off x="6369572" y="6081839"/>
              <a:ext cx="114242" cy="26988"/>
            </a:xfrm>
            <a:custGeom>
              <a:avLst/>
              <a:gdLst>
                <a:gd name="T0" fmla="*/ 0 w 562"/>
                <a:gd name="T1" fmla="*/ 130 h 131"/>
                <a:gd name="T2" fmla="*/ 0 w 562"/>
                <a:gd name="T3" fmla="*/ 130 h 131"/>
                <a:gd name="T4" fmla="*/ 281 w 562"/>
                <a:gd name="T5" fmla="*/ 0 h 131"/>
                <a:gd name="T6" fmla="*/ 561 w 562"/>
                <a:gd name="T7" fmla="*/ 130 h 131"/>
              </a:gdLst>
              <a:ahLst/>
              <a:cxnLst>
                <a:cxn ang="0">
                  <a:pos x="T0" y="T1"/>
                </a:cxn>
                <a:cxn ang="0">
                  <a:pos x="T2" y="T3"/>
                </a:cxn>
                <a:cxn ang="0">
                  <a:pos x="T4" y="T5"/>
                </a:cxn>
                <a:cxn ang="0">
                  <a:pos x="T6" y="T7"/>
                </a:cxn>
              </a:cxnLst>
              <a:rect l="0" t="0" r="r" b="b"/>
              <a:pathLst>
                <a:path w="562" h="131">
                  <a:moveTo>
                    <a:pt x="0" y="130"/>
                  </a:moveTo>
                  <a:lnTo>
                    <a:pt x="0" y="130"/>
                  </a:lnTo>
                  <a:cubicBezTo>
                    <a:pt x="71" y="50"/>
                    <a:pt x="171" y="0"/>
                    <a:pt x="281" y="0"/>
                  </a:cubicBezTo>
                  <a:cubicBezTo>
                    <a:pt x="392" y="0"/>
                    <a:pt x="490" y="50"/>
                    <a:pt x="561" y="130"/>
                  </a:cubicBez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37" name="Freeform 421"/>
            <p:cNvSpPr>
              <a:spLocks noChangeArrowheads="1"/>
            </p:cNvSpPr>
            <p:nvPr>
              <p:custDataLst>
                <p:tags r:id="rId42"/>
              </p:custDataLst>
            </p:nvPr>
          </p:nvSpPr>
          <p:spPr bwMode="auto">
            <a:xfrm>
              <a:off x="6332690" y="6033261"/>
              <a:ext cx="190702" cy="44980"/>
            </a:xfrm>
            <a:custGeom>
              <a:avLst/>
              <a:gdLst>
                <a:gd name="T0" fmla="*/ 0 w 934"/>
                <a:gd name="T1" fmla="*/ 221 h 222"/>
                <a:gd name="T2" fmla="*/ 0 w 934"/>
                <a:gd name="T3" fmla="*/ 221 h 222"/>
                <a:gd name="T4" fmla="*/ 461 w 934"/>
                <a:gd name="T5" fmla="*/ 0 h 222"/>
                <a:gd name="T6" fmla="*/ 933 w 934"/>
                <a:gd name="T7" fmla="*/ 221 h 222"/>
              </a:gdLst>
              <a:ahLst/>
              <a:cxnLst>
                <a:cxn ang="0">
                  <a:pos x="T0" y="T1"/>
                </a:cxn>
                <a:cxn ang="0">
                  <a:pos x="T2" y="T3"/>
                </a:cxn>
                <a:cxn ang="0">
                  <a:pos x="T4" y="T5"/>
                </a:cxn>
                <a:cxn ang="0">
                  <a:pos x="T6" y="T7"/>
                </a:cxn>
              </a:cxnLst>
              <a:rect l="0" t="0" r="r" b="b"/>
              <a:pathLst>
                <a:path w="934" h="222">
                  <a:moveTo>
                    <a:pt x="0" y="221"/>
                  </a:moveTo>
                  <a:lnTo>
                    <a:pt x="0" y="221"/>
                  </a:lnTo>
                  <a:cubicBezTo>
                    <a:pt x="109" y="80"/>
                    <a:pt x="271" y="0"/>
                    <a:pt x="461" y="0"/>
                  </a:cubicBezTo>
                  <a:cubicBezTo>
                    <a:pt x="652" y="0"/>
                    <a:pt x="821" y="80"/>
                    <a:pt x="933" y="221"/>
                  </a:cubicBez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38" name="Freeform 422"/>
            <p:cNvSpPr>
              <a:spLocks noChangeArrowheads="1"/>
            </p:cNvSpPr>
            <p:nvPr>
              <p:custDataLst>
                <p:tags r:id="rId43"/>
              </p:custDataLst>
            </p:nvPr>
          </p:nvSpPr>
          <p:spPr bwMode="auto">
            <a:xfrm>
              <a:off x="6294010" y="5983783"/>
              <a:ext cx="266264" cy="63872"/>
            </a:xfrm>
            <a:custGeom>
              <a:avLst/>
              <a:gdLst>
                <a:gd name="T0" fmla="*/ 0 w 1304"/>
                <a:gd name="T1" fmla="*/ 310 h 311"/>
                <a:gd name="T2" fmla="*/ 0 w 1304"/>
                <a:gd name="T3" fmla="*/ 310 h 311"/>
                <a:gd name="T4" fmla="*/ 651 w 1304"/>
                <a:gd name="T5" fmla="*/ 0 h 311"/>
                <a:gd name="T6" fmla="*/ 1303 w 1304"/>
                <a:gd name="T7" fmla="*/ 310 h 311"/>
              </a:gdLst>
              <a:ahLst/>
              <a:cxnLst>
                <a:cxn ang="0">
                  <a:pos x="T0" y="T1"/>
                </a:cxn>
                <a:cxn ang="0">
                  <a:pos x="T2" y="T3"/>
                </a:cxn>
                <a:cxn ang="0">
                  <a:pos x="T4" y="T5"/>
                </a:cxn>
                <a:cxn ang="0">
                  <a:pos x="T6" y="T7"/>
                </a:cxn>
              </a:cxnLst>
              <a:rect l="0" t="0" r="r" b="b"/>
              <a:pathLst>
                <a:path w="1304" h="311">
                  <a:moveTo>
                    <a:pt x="0" y="310"/>
                  </a:moveTo>
                  <a:lnTo>
                    <a:pt x="0" y="310"/>
                  </a:lnTo>
                  <a:cubicBezTo>
                    <a:pt x="160" y="118"/>
                    <a:pt x="391" y="0"/>
                    <a:pt x="651" y="0"/>
                  </a:cubicBezTo>
                  <a:cubicBezTo>
                    <a:pt x="911" y="0"/>
                    <a:pt x="1152" y="118"/>
                    <a:pt x="1303" y="310"/>
                  </a:cubicBez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grpSp>
      <p:sp>
        <p:nvSpPr>
          <p:cNvPr id="139" name="Oval 140"/>
          <p:cNvSpPr/>
          <p:nvPr>
            <p:custDataLst>
              <p:tags r:id="rId44"/>
            </p:custDataLst>
          </p:nvPr>
        </p:nvSpPr>
        <p:spPr>
          <a:xfrm>
            <a:off x="5965190" y="4263073"/>
            <a:ext cx="520700" cy="512763"/>
          </a:xfrm>
          <a:prstGeom prst="ellipse">
            <a:avLst/>
          </a:prstGeom>
          <a:solidFill>
            <a:srgbClr val="2C85AE"/>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charset="-122"/>
              <a:ea typeface="微软雅黑" panose="020B0503020204020204" charset="-122"/>
              <a:sym typeface="Arial" panose="020B0604020202020204" pitchFamily="34" charset="0"/>
            </a:endParaRPr>
          </a:p>
        </p:txBody>
      </p:sp>
      <p:grpSp>
        <p:nvGrpSpPr>
          <p:cNvPr id="94263" name="组合 71"/>
          <p:cNvGrpSpPr/>
          <p:nvPr/>
        </p:nvGrpSpPr>
        <p:grpSpPr>
          <a:xfrm>
            <a:off x="6095365" y="4412298"/>
            <a:ext cx="250825" cy="201612"/>
            <a:chOff x="6298800" y="5165823"/>
            <a:chExt cx="247253" cy="202086"/>
          </a:xfrm>
        </p:grpSpPr>
        <p:sp>
          <p:nvSpPr>
            <p:cNvPr id="141" name="Freeform 668"/>
            <p:cNvSpPr>
              <a:spLocks noChangeArrowheads="1"/>
            </p:cNvSpPr>
            <p:nvPr>
              <p:custDataLst>
                <p:tags r:id="rId45"/>
              </p:custDataLst>
            </p:nvPr>
          </p:nvSpPr>
          <p:spPr bwMode="auto">
            <a:xfrm>
              <a:off x="6320978" y="5322727"/>
              <a:ext cx="45179" cy="45182"/>
            </a:xfrm>
            <a:custGeom>
              <a:avLst/>
              <a:gdLst>
                <a:gd name="T0" fmla="*/ 241 w 242"/>
                <a:gd name="T1" fmla="*/ 121 h 241"/>
                <a:gd name="T2" fmla="*/ 241 w 242"/>
                <a:gd name="T3" fmla="*/ 121 h 241"/>
                <a:gd name="T4" fmla="*/ 120 w 242"/>
                <a:gd name="T5" fmla="*/ 0 h 241"/>
                <a:gd name="T6" fmla="*/ 0 w 242"/>
                <a:gd name="T7" fmla="*/ 121 h 241"/>
                <a:gd name="T8" fmla="*/ 120 w 242"/>
                <a:gd name="T9" fmla="*/ 240 h 241"/>
                <a:gd name="T10" fmla="*/ 241 w 242"/>
                <a:gd name="T11" fmla="*/ 121 h 241"/>
              </a:gdLst>
              <a:ahLst/>
              <a:cxnLst>
                <a:cxn ang="0">
                  <a:pos x="T0" y="T1"/>
                </a:cxn>
                <a:cxn ang="0">
                  <a:pos x="T2" y="T3"/>
                </a:cxn>
                <a:cxn ang="0">
                  <a:pos x="T4" y="T5"/>
                </a:cxn>
                <a:cxn ang="0">
                  <a:pos x="T6" y="T7"/>
                </a:cxn>
                <a:cxn ang="0">
                  <a:pos x="T8" y="T9"/>
                </a:cxn>
                <a:cxn ang="0">
                  <a:pos x="T10" y="T11"/>
                </a:cxn>
              </a:cxnLst>
              <a:rect l="0" t="0" r="r" b="b"/>
              <a:pathLst>
                <a:path w="242" h="241">
                  <a:moveTo>
                    <a:pt x="241" y="121"/>
                  </a:moveTo>
                  <a:lnTo>
                    <a:pt x="241" y="121"/>
                  </a:lnTo>
                  <a:cubicBezTo>
                    <a:pt x="241" y="51"/>
                    <a:pt x="191" y="0"/>
                    <a:pt x="120" y="0"/>
                  </a:cubicBezTo>
                  <a:cubicBezTo>
                    <a:pt x="61" y="0"/>
                    <a:pt x="0" y="51"/>
                    <a:pt x="0" y="121"/>
                  </a:cubicBezTo>
                  <a:cubicBezTo>
                    <a:pt x="0" y="181"/>
                    <a:pt x="61" y="240"/>
                    <a:pt x="120" y="240"/>
                  </a:cubicBezTo>
                  <a:cubicBezTo>
                    <a:pt x="191" y="240"/>
                    <a:pt x="241" y="181"/>
                    <a:pt x="241"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42" name="Freeform 669"/>
            <p:cNvSpPr>
              <a:spLocks noChangeArrowheads="1"/>
            </p:cNvSpPr>
            <p:nvPr>
              <p:custDataLst>
                <p:tags r:id="rId46"/>
              </p:custDataLst>
            </p:nvPr>
          </p:nvSpPr>
          <p:spPr bwMode="auto">
            <a:xfrm>
              <a:off x="6477052" y="5322727"/>
              <a:ext cx="45179" cy="45182"/>
            </a:xfrm>
            <a:custGeom>
              <a:avLst/>
              <a:gdLst>
                <a:gd name="T0" fmla="*/ 242 w 243"/>
                <a:gd name="T1" fmla="*/ 121 h 241"/>
                <a:gd name="T2" fmla="*/ 242 w 243"/>
                <a:gd name="T3" fmla="*/ 121 h 241"/>
                <a:gd name="T4" fmla="*/ 121 w 243"/>
                <a:gd name="T5" fmla="*/ 0 h 241"/>
                <a:gd name="T6" fmla="*/ 0 w 243"/>
                <a:gd name="T7" fmla="*/ 121 h 241"/>
                <a:gd name="T8" fmla="*/ 121 w 243"/>
                <a:gd name="T9" fmla="*/ 240 h 241"/>
                <a:gd name="T10" fmla="*/ 242 w 243"/>
                <a:gd name="T11" fmla="*/ 121 h 241"/>
              </a:gdLst>
              <a:ahLst/>
              <a:cxnLst>
                <a:cxn ang="0">
                  <a:pos x="T0" y="T1"/>
                </a:cxn>
                <a:cxn ang="0">
                  <a:pos x="T2" y="T3"/>
                </a:cxn>
                <a:cxn ang="0">
                  <a:pos x="T4" y="T5"/>
                </a:cxn>
                <a:cxn ang="0">
                  <a:pos x="T6" y="T7"/>
                </a:cxn>
                <a:cxn ang="0">
                  <a:pos x="T8" y="T9"/>
                </a:cxn>
                <a:cxn ang="0">
                  <a:pos x="T10" y="T11"/>
                </a:cxn>
              </a:cxnLst>
              <a:rect l="0" t="0" r="r" b="b"/>
              <a:pathLst>
                <a:path w="243" h="241">
                  <a:moveTo>
                    <a:pt x="242" y="121"/>
                  </a:moveTo>
                  <a:lnTo>
                    <a:pt x="242" y="121"/>
                  </a:lnTo>
                  <a:cubicBezTo>
                    <a:pt x="242" y="51"/>
                    <a:pt x="192" y="0"/>
                    <a:pt x="121" y="0"/>
                  </a:cubicBezTo>
                  <a:cubicBezTo>
                    <a:pt x="62" y="0"/>
                    <a:pt x="0" y="51"/>
                    <a:pt x="0" y="121"/>
                  </a:cubicBezTo>
                  <a:cubicBezTo>
                    <a:pt x="0" y="181"/>
                    <a:pt x="62" y="240"/>
                    <a:pt x="121" y="240"/>
                  </a:cubicBezTo>
                  <a:cubicBezTo>
                    <a:pt x="192" y="240"/>
                    <a:pt x="242" y="181"/>
                    <a:pt x="242"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43" name="Freeform 670"/>
            <p:cNvSpPr>
              <a:spLocks noChangeArrowheads="1"/>
            </p:cNvSpPr>
            <p:nvPr>
              <p:custDataLst>
                <p:tags r:id="rId47"/>
              </p:custDataLst>
            </p:nvPr>
          </p:nvSpPr>
          <p:spPr bwMode="auto">
            <a:xfrm>
              <a:off x="6298800" y="5165823"/>
              <a:ext cx="246432" cy="179085"/>
            </a:xfrm>
            <a:custGeom>
              <a:avLst/>
              <a:gdLst>
                <a:gd name="T0" fmla="*/ 119 w 1324"/>
                <a:gd name="T1" fmla="*/ 962 h 963"/>
                <a:gd name="T2" fmla="*/ 0 w 1324"/>
                <a:gd name="T3" fmla="*/ 962 h 963"/>
                <a:gd name="T4" fmla="*/ 0 w 1324"/>
                <a:gd name="T5" fmla="*/ 0 h 963"/>
                <a:gd name="T6" fmla="*/ 901 w 1324"/>
                <a:gd name="T7" fmla="*/ 0 h 963"/>
                <a:gd name="T8" fmla="*/ 901 w 1324"/>
                <a:gd name="T9" fmla="*/ 239 h 963"/>
                <a:gd name="T10" fmla="*/ 1202 w 1324"/>
                <a:gd name="T11" fmla="*/ 239 h 963"/>
                <a:gd name="T12" fmla="*/ 1323 w 1324"/>
                <a:gd name="T13" fmla="*/ 602 h 963"/>
                <a:gd name="T14" fmla="*/ 1323 w 1324"/>
                <a:gd name="T15" fmla="*/ 962 h 963"/>
                <a:gd name="T16" fmla="*/ 1202 w 1324"/>
                <a:gd name="T17" fmla="*/ 962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4" h="963">
                  <a:moveTo>
                    <a:pt x="119" y="962"/>
                  </a:moveTo>
                  <a:lnTo>
                    <a:pt x="0" y="962"/>
                  </a:lnTo>
                  <a:lnTo>
                    <a:pt x="0" y="0"/>
                  </a:lnTo>
                  <a:lnTo>
                    <a:pt x="901" y="0"/>
                  </a:lnTo>
                  <a:lnTo>
                    <a:pt x="901" y="239"/>
                  </a:lnTo>
                  <a:lnTo>
                    <a:pt x="1202" y="239"/>
                  </a:lnTo>
                  <a:lnTo>
                    <a:pt x="1323" y="602"/>
                  </a:lnTo>
                  <a:lnTo>
                    <a:pt x="1323" y="962"/>
                  </a:lnTo>
                  <a:lnTo>
                    <a:pt x="1202" y="962"/>
                  </a:lnTo>
                </a:path>
              </a:pathLst>
            </a:custGeom>
            <a:noFill/>
            <a:ln w="4680" cap="flat">
              <a:solidFill>
                <a:sysClr val="window" lastClr="FFFFFF"/>
              </a:solidFill>
              <a:round/>
            </a:ln>
            <a:effectLst/>
          </p:spPr>
          <p:txBody>
            <a:bodyPr vert="horz" wrap="square" lIns="90000" tIns="46800" rIns="90000" bIns="46800">
              <a:normAutofit fontScale="5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44" name="Line 671"/>
            <p:cNvSpPr>
              <a:spLocks noChangeShapeType="1"/>
            </p:cNvSpPr>
            <p:nvPr>
              <p:custDataLst>
                <p:tags r:id="rId48"/>
              </p:custDataLst>
            </p:nvPr>
          </p:nvSpPr>
          <p:spPr bwMode="auto">
            <a:xfrm>
              <a:off x="6365336" y="5344907"/>
              <a:ext cx="111716" cy="82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45" name="Line 672"/>
            <p:cNvSpPr>
              <a:spLocks noChangeShapeType="1"/>
            </p:cNvSpPr>
            <p:nvPr>
              <p:custDataLst>
                <p:tags r:id="rId49"/>
              </p:custDataLst>
            </p:nvPr>
          </p:nvSpPr>
          <p:spPr bwMode="auto">
            <a:xfrm>
              <a:off x="6466374" y="5210183"/>
              <a:ext cx="821" cy="134724"/>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sp>
          <p:nvSpPr>
            <p:cNvPr id="146" name="Line 673"/>
            <p:cNvSpPr>
              <a:spLocks noChangeShapeType="1"/>
            </p:cNvSpPr>
            <p:nvPr>
              <p:custDataLst>
                <p:tags r:id="rId50"/>
              </p:custDataLst>
            </p:nvPr>
          </p:nvSpPr>
          <p:spPr bwMode="auto">
            <a:xfrm flipH="1">
              <a:off x="6465552" y="5278367"/>
              <a:ext cx="80501" cy="821"/>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charset="-122"/>
                <a:ea typeface="微软雅黑" panose="020B0503020204020204" charset="-122"/>
                <a:sym typeface="Arial" panose="020B0604020202020204" pitchFamily="34" charset="0"/>
              </a:endParaRPr>
            </a:p>
          </p:txBody>
        </p:sp>
      </p:grpSp>
      <p:sp>
        <p:nvSpPr>
          <p:cNvPr id="3" name="Title 6"/>
          <p:cNvSpPr txBox="1"/>
          <p:nvPr>
            <p:custDataLst>
              <p:tags r:id="rId51"/>
            </p:custDataLst>
          </p:nvPr>
        </p:nvSpPr>
        <p:spPr>
          <a:xfrm>
            <a:off x="231407" y="97384"/>
            <a:ext cx="86379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一、医疗过程中工作风险管理制度的建立与完善</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5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800" decel="100000"/>
                                        <p:tgtEl>
                                          <p:spTgt spid="87"/>
                                        </p:tgtEl>
                                      </p:cBhvr>
                                    </p:animEffect>
                                    <p:anim calcmode="lin" valueType="num">
                                      <p:cBhvr>
                                        <p:cTn id="8" dur="800" decel="100000" fill="hold"/>
                                        <p:tgtEl>
                                          <p:spTgt spid="87"/>
                                        </p:tgtEl>
                                        <p:attrNameLst>
                                          <p:attrName>style.rotation</p:attrName>
                                        </p:attrNameLst>
                                      </p:cBhvr>
                                      <p:tavLst>
                                        <p:tav tm="0">
                                          <p:val>
                                            <p:fltVal val="-90.000000"/>
                                          </p:val>
                                        </p:tav>
                                        <p:tav tm="100000">
                                          <p:val>
                                            <p:fltVal val="0.000000"/>
                                          </p:val>
                                        </p:tav>
                                      </p:tavLst>
                                    </p:anim>
                                    <p:anim calcmode="lin" valueType="num">
                                      <p:cBhvr>
                                        <p:cTn id="9" dur="800" decel="100000" fill="hold"/>
                                        <p:tgtEl>
                                          <p:spTgt spid="87"/>
                                        </p:tgtEl>
                                        <p:attrNameLst>
                                          <p:attrName>ppt_x</p:attrName>
                                        </p:attrNameLst>
                                      </p:cBhvr>
                                      <p:tavLst>
                                        <p:tav tm="0">
                                          <p:val>
                                            <p:strVal val="#ppt_x+0.4"/>
                                          </p:val>
                                        </p:tav>
                                        <p:tav tm="100000">
                                          <p:val>
                                            <p:strVal val="#ppt_x-0.05"/>
                                          </p:val>
                                        </p:tav>
                                      </p:tavLst>
                                    </p:anim>
                                    <p:anim calcmode="lin" valueType="num">
                                      <p:cBhvr>
                                        <p:cTn id="10" dur="800" decel="100000" fill="hold"/>
                                        <p:tgtEl>
                                          <p:spTgt spid="8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7"/>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88"/>
                                        </p:tgtEl>
                                        <p:attrNameLst>
                                          <p:attrName>style.visibility</p:attrName>
                                        </p:attrNameLst>
                                      </p:cBhvr>
                                      <p:to>
                                        <p:strVal val="visible"/>
                                      </p:to>
                                    </p:set>
                                    <p:animEffect transition="in" filter="fade">
                                      <p:cBhvr>
                                        <p:cTn id="16" dur="800" decel="100000"/>
                                        <p:tgtEl>
                                          <p:spTgt spid="88"/>
                                        </p:tgtEl>
                                      </p:cBhvr>
                                    </p:animEffect>
                                    <p:anim calcmode="lin" valueType="num">
                                      <p:cBhvr>
                                        <p:cTn id="17" dur="800" decel="100000" fill="hold"/>
                                        <p:tgtEl>
                                          <p:spTgt spid="88"/>
                                        </p:tgtEl>
                                        <p:attrNameLst>
                                          <p:attrName>style.rotation</p:attrName>
                                        </p:attrNameLst>
                                      </p:cBhvr>
                                      <p:tavLst>
                                        <p:tav tm="0">
                                          <p:val>
                                            <p:fltVal val="-90.000000"/>
                                          </p:val>
                                        </p:tav>
                                        <p:tav tm="100000">
                                          <p:val>
                                            <p:fltVal val="0.000000"/>
                                          </p:val>
                                        </p:tav>
                                      </p:tavLst>
                                    </p:anim>
                                    <p:anim calcmode="lin" valueType="num">
                                      <p:cBhvr>
                                        <p:cTn id="18" dur="800" decel="100000" fill="hold"/>
                                        <p:tgtEl>
                                          <p:spTgt spid="88"/>
                                        </p:tgtEl>
                                        <p:attrNameLst>
                                          <p:attrName>ppt_x</p:attrName>
                                        </p:attrNameLst>
                                      </p:cBhvr>
                                      <p:tavLst>
                                        <p:tav tm="0">
                                          <p:val>
                                            <p:strVal val="#ppt_x+0.4"/>
                                          </p:val>
                                        </p:tav>
                                        <p:tav tm="100000">
                                          <p:val>
                                            <p:strVal val="#ppt_x-0.05"/>
                                          </p:val>
                                        </p:tav>
                                      </p:tavLst>
                                    </p:anim>
                                    <p:anim calcmode="lin" valueType="num">
                                      <p:cBhvr>
                                        <p:cTn id="19" dur="800" decel="100000" fill="hold"/>
                                        <p:tgtEl>
                                          <p:spTgt spid="88"/>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88"/>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88"/>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grpId="0" nodeType="afterEffect">
                                  <p:stCondLst>
                                    <p:cond delay="0"/>
                                  </p:stCondLst>
                                  <p:childTnLst>
                                    <p:set>
                                      <p:cBhvr>
                                        <p:cTn id="24" dur="1" fill="hold">
                                          <p:stCondLst>
                                            <p:cond delay="0"/>
                                          </p:stCondLst>
                                        </p:cTn>
                                        <p:tgtEl>
                                          <p:spTgt spid="89"/>
                                        </p:tgtEl>
                                        <p:attrNameLst>
                                          <p:attrName>style.visibility</p:attrName>
                                        </p:attrNameLst>
                                      </p:cBhvr>
                                      <p:to>
                                        <p:strVal val="visible"/>
                                      </p:to>
                                    </p:set>
                                    <p:animEffect transition="in" filter="fade">
                                      <p:cBhvr>
                                        <p:cTn id="25" dur="800" decel="100000"/>
                                        <p:tgtEl>
                                          <p:spTgt spid="89"/>
                                        </p:tgtEl>
                                      </p:cBhvr>
                                    </p:animEffect>
                                    <p:anim calcmode="lin" valueType="num">
                                      <p:cBhvr>
                                        <p:cTn id="26" dur="800" decel="100000" fill="hold"/>
                                        <p:tgtEl>
                                          <p:spTgt spid="89"/>
                                        </p:tgtEl>
                                        <p:attrNameLst>
                                          <p:attrName>style.rotation</p:attrName>
                                        </p:attrNameLst>
                                      </p:cBhvr>
                                      <p:tavLst>
                                        <p:tav tm="0">
                                          <p:val>
                                            <p:fltVal val="-90.000000"/>
                                          </p:val>
                                        </p:tav>
                                        <p:tav tm="100000">
                                          <p:val>
                                            <p:fltVal val="0.000000"/>
                                          </p:val>
                                        </p:tav>
                                      </p:tavLst>
                                    </p:anim>
                                    <p:anim calcmode="lin" valueType="num">
                                      <p:cBhvr>
                                        <p:cTn id="27" dur="800" decel="100000" fill="hold"/>
                                        <p:tgtEl>
                                          <p:spTgt spid="89"/>
                                        </p:tgtEl>
                                        <p:attrNameLst>
                                          <p:attrName>ppt_x</p:attrName>
                                        </p:attrNameLst>
                                      </p:cBhvr>
                                      <p:tavLst>
                                        <p:tav tm="0">
                                          <p:val>
                                            <p:strVal val="#ppt_x+0.4"/>
                                          </p:val>
                                        </p:tav>
                                        <p:tav tm="100000">
                                          <p:val>
                                            <p:strVal val="#ppt_x-0.05"/>
                                          </p:val>
                                        </p:tav>
                                      </p:tavLst>
                                    </p:anim>
                                    <p:anim calcmode="lin" valueType="num">
                                      <p:cBhvr>
                                        <p:cTn id="28" dur="800" decel="100000" fill="hold"/>
                                        <p:tgtEl>
                                          <p:spTgt spid="89"/>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89"/>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89"/>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grpId="0" nodeType="afterEffect">
                                  <p:stCondLst>
                                    <p:cond delay="0"/>
                                  </p:stCondLst>
                                  <p:childTnLst>
                                    <p:set>
                                      <p:cBhvr>
                                        <p:cTn id="33" dur="1" fill="hold">
                                          <p:stCondLst>
                                            <p:cond delay="0"/>
                                          </p:stCondLst>
                                        </p:cTn>
                                        <p:tgtEl>
                                          <p:spTgt spid="92"/>
                                        </p:tgtEl>
                                        <p:attrNameLst>
                                          <p:attrName>style.visibility</p:attrName>
                                        </p:attrNameLst>
                                      </p:cBhvr>
                                      <p:to>
                                        <p:strVal val="visible"/>
                                      </p:to>
                                    </p:set>
                                    <p:animEffect transition="in" filter="fade">
                                      <p:cBhvr>
                                        <p:cTn id="34" dur="800" decel="100000"/>
                                        <p:tgtEl>
                                          <p:spTgt spid="92"/>
                                        </p:tgtEl>
                                      </p:cBhvr>
                                    </p:animEffect>
                                    <p:anim calcmode="lin" valueType="num">
                                      <p:cBhvr>
                                        <p:cTn id="35" dur="800" decel="100000" fill="hold"/>
                                        <p:tgtEl>
                                          <p:spTgt spid="92"/>
                                        </p:tgtEl>
                                        <p:attrNameLst>
                                          <p:attrName>style.rotation</p:attrName>
                                        </p:attrNameLst>
                                      </p:cBhvr>
                                      <p:tavLst>
                                        <p:tav tm="0">
                                          <p:val>
                                            <p:fltVal val="-90.000000"/>
                                          </p:val>
                                        </p:tav>
                                        <p:tav tm="100000">
                                          <p:val>
                                            <p:fltVal val="0.000000"/>
                                          </p:val>
                                        </p:tav>
                                      </p:tavLst>
                                    </p:anim>
                                    <p:anim calcmode="lin" valueType="num">
                                      <p:cBhvr>
                                        <p:cTn id="36" dur="800" decel="100000" fill="hold"/>
                                        <p:tgtEl>
                                          <p:spTgt spid="92"/>
                                        </p:tgtEl>
                                        <p:attrNameLst>
                                          <p:attrName>ppt_x</p:attrName>
                                        </p:attrNameLst>
                                      </p:cBhvr>
                                      <p:tavLst>
                                        <p:tav tm="0">
                                          <p:val>
                                            <p:strVal val="#ppt_x+0.4"/>
                                          </p:val>
                                        </p:tav>
                                        <p:tav tm="100000">
                                          <p:val>
                                            <p:strVal val="#ppt_x-0.05"/>
                                          </p:val>
                                        </p:tav>
                                      </p:tavLst>
                                    </p:anim>
                                    <p:anim calcmode="lin" valueType="num">
                                      <p:cBhvr>
                                        <p:cTn id="37" dur="800" decel="100000" fill="hold"/>
                                        <p:tgtEl>
                                          <p:spTgt spid="92"/>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92"/>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92"/>
                                        </p:tgtEl>
                                        <p:attrNameLst>
                                          <p:attrName>ppt_y</p:attrName>
                                        </p:attrNameLst>
                                      </p:cBhvr>
                                      <p:tavLst>
                                        <p:tav tm="0">
                                          <p:val>
                                            <p:strVal val="#ppt_y+0.1"/>
                                          </p:val>
                                        </p:tav>
                                        <p:tav tm="100000">
                                          <p:val>
                                            <p:strVal val="#ppt_y"/>
                                          </p:val>
                                        </p:tav>
                                      </p:tavLst>
                                    </p:anim>
                                  </p:childTnLst>
                                </p:cTn>
                              </p:par>
                            </p:childTnLst>
                          </p:cTn>
                        </p:par>
                        <p:par>
                          <p:cTn id="40" fill="hold">
                            <p:stCondLst>
                              <p:cond delay="4000"/>
                            </p:stCondLst>
                            <p:childTnLst>
                              <p:par>
                                <p:cTn id="41" presetID="30" presetClass="entr" presetSubtype="0" fill="hold" grpId="0" nodeType="afterEffect">
                                  <p:stCondLst>
                                    <p:cond delay="0"/>
                                  </p:stCondLst>
                                  <p:childTnLst>
                                    <p:set>
                                      <p:cBhvr>
                                        <p:cTn id="42" dur="1" fill="hold">
                                          <p:stCondLst>
                                            <p:cond delay="0"/>
                                          </p:stCondLst>
                                        </p:cTn>
                                        <p:tgtEl>
                                          <p:spTgt spid="91"/>
                                        </p:tgtEl>
                                        <p:attrNameLst>
                                          <p:attrName>style.visibility</p:attrName>
                                        </p:attrNameLst>
                                      </p:cBhvr>
                                      <p:to>
                                        <p:strVal val="visible"/>
                                      </p:to>
                                    </p:set>
                                    <p:animEffect transition="in" filter="fade">
                                      <p:cBhvr>
                                        <p:cTn id="43" dur="800" decel="100000"/>
                                        <p:tgtEl>
                                          <p:spTgt spid="91"/>
                                        </p:tgtEl>
                                      </p:cBhvr>
                                    </p:animEffect>
                                    <p:anim calcmode="lin" valueType="num">
                                      <p:cBhvr>
                                        <p:cTn id="44" dur="800" decel="100000" fill="hold"/>
                                        <p:tgtEl>
                                          <p:spTgt spid="91"/>
                                        </p:tgtEl>
                                        <p:attrNameLst>
                                          <p:attrName>style.rotation</p:attrName>
                                        </p:attrNameLst>
                                      </p:cBhvr>
                                      <p:tavLst>
                                        <p:tav tm="0">
                                          <p:val>
                                            <p:fltVal val="-90.000000"/>
                                          </p:val>
                                        </p:tav>
                                        <p:tav tm="100000">
                                          <p:val>
                                            <p:fltVal val="0.000000"/>
                                          </p:val>
                                        </p:tav>
                                      </p:tavLst>
                                    </p:anim>
                                    <p:anim calcmode="lin" valueType="num">
                                      <p:cBhvr>
                                        <p:cTn id="45" dur="800" decel="100000" fill="hold"/>
                                        <p:tgtEl>
                                          <p:spTgt spid="91"/>
                                        </p:tgtEl>
                                        <p:attrNameLst>
                                          <p:attrName>ppt_x</p:attrName>
                                        </p:attrNameLst>
                                      </p:cBhvr>
                                      <p:tavLst>
                                        <p:tav tm="0">
                                          <p:val>
                                            <p:strVal val="#ppt_x+0.4"/>
                                          </p:val>
                                        </p:tav>
                                        <p:tav tm="100000">
                                          <p:val>
                                            <p:strVal val="#ppt_x-0.05"/>
                                          </p:val>
                                        </p:tav>
                                      </p:tavLst>
                                    </p:anim>
                                    <p:anim calcmode="lin" valueType="num">
                                      <p:cBhvr>
                                        <p:cTn id="46" dur="800" decel="100000" fill="hold"/>
                                        <p:tgtEl>
                                          <p:spTgt spid="91"/>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91"/>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9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p:bldP spid="89" grpId="0"/>
      <p:bldP spid="92" grpId="0"/>
      <p:bldP spid="9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165" y="2728"/>
              <a:ext cx="15247"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（一）护理文件书写规范的法律规定</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护理文件书写的语言文字及记录笔和墨水的规定。《病历书写基本规范》：“第五条病历书写应当使用中文，通用的外文缩写和无正式中文译名的症状、体征、疾病名称等可以使用外文。第六条 病历书写应规范使用医学术语，文字工整，字迹清晰，表述准确，语句通顺，标点正确。第七条 病历书写过程中出现错字时，应当用双线划在错字上，保留原记录清楚、可辨，并注明修改时间，修改人签名。不得采用刮、粘、涂等方法掩盖或去除原来的字迹。”</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（二）护理文件书写中常见的法律问题</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法律上对护理记录的书写做出了明确的规定，但在实际护理记录过程中，护理人员会出现这样或那样的问题，下面介绍护理记录中存在的一些易出现的问题。</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二、护理文件书写的法律风险管理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165" y="2548"/>
              <a:ext cx="15247"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（三）护理文件及病历保管的相关规定</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护理人员在工作中，与包括护理记录在内的病历接触十分密切，对病历的安全、复印、封存等环节负有责任。护士要知悉相关的法律规定，履行好自己的职责。</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（四）电子护理记录中的法律问题</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 电子记录　电子记录是通过电脑硬件和特殊的软件来收集、处理、分类、储存、打印、显示患者医疗活动信息的一个系统。</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电子记录的优点与不足</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（1）电子记录的优点。（2）电子记录的不足。</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 电子记录的信息安全与保密　电子记录的安全性包括物理安全、个人安全和系统安全。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二、护理文件书写的法律风险管理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865" y="2832"/>
              <a:ext cx="9481"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（一）医疗标识的含义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在医疗活动过程中，为了准确、可靠而方便地传递患者的诊疗信息，医疗机构采用的是标示明确、规范的一系列具有统一标记的符号、医疗文书等媒介和载体。</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（二）医疗标识的类型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 医疗文书类标识　这类标识是指医疗机构在诊疗活动过程中为了准确、方便而可靠地记录患者病情的信息，及时通过医疗信息传递治疗经过，反映患者流动去向的各类医用文书。</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三、医疗标识的法律风险管理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5"/>
          <a:stretch>
            <a:fillRect/>
          </a:stretch>
        </p:blipFill>
        <p:spPr>
          <a:xfrm>
            <a:off x="7331710" y="1731645"/>
            <a:ext cx="4029710" cy="3609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865" y="2704"/>
              <a:ext cx="9481"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医疗活动用具类标识　这类标识指在医疗活动过程中，为方便、准确而可靠地识别患者身份，实现对患者的规范管理，预防医疗事故发生而制作的反映治疗、护理、用药等相关医疗活动信息的各种媒介或载体。</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（三）正确使用医疗标识的意义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医疗标识是在临床诊疗活动中准确、及时、方便地传递诊疗活动、患者病情信息的媒介或载体，是诊疗活动的重要依据。正确使用医疗标识有着极其重要的意义。</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三、医疗标识的法律风险管理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5"/>
          <a:stretch>
            <a:fillRect/>
          </a:stretch>
        </p:blipFill>
        <p:spPr>
          <a:xfrm>
            <a:off x="7331710" y="1731645"/>
            <a:ext cx="4029710" cy="3609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33730" y="1299845"/>
            <a:ext cx="8875395" cy="506730"/>
          </a:xfrm>
          <a:prstGeom prst="rect">
            <a:avLst/>
          </a:prstGeom>
          <a:noFill/>
        </p:spPr>
        <p:txBody>
          <a:bodyPr wrap="square" rtlCol="0">
            <a:spAutoFit/>
          </a:bodyPr>
          <a:p>
            <a:pPr algn="just">
              <a:lnSpc>
                <a:spcPct val="150000"/>
              </a:lnSpc>
            </a:pPr>
            <a:r>
              <a:rPr lang="zh-CN" altLang="en-US" b="1">
                <a:solidFill>
                  <a:srgbClr val="1F74AD"/>
                </a:solidFill>
                <a:latin typeface="微软雅黑" panose="020B0503020204020204" charset="-122"/>
                <a:ea typeface="微软雅黑" panose="020B0503020204020204" charset="-122"/>
              </a:rPr>
              <a:t>（四）常用医疗标识及其规范化管理</a:t>
            </a:r>
            <a:endParaRPr lang="zh-CN" altLang="en-US" b="1">
              <a:solidFill>
                <a:srgbClr val="1F74AD"/>
              </a:solidFill>
              <a:latin typeface="微软雅黑" panose="020B0503020204020204" charset="-122"/>
              <a:ea typeface="微软雅黑" panose="020B0503020204020204" charset="-122"/>
            </a:endParaRPr>
          </a:p>
        </p:txBody>
      </p:sp>
      <p:grpSp>
        <p:nvGrpSpPr>
          <p:cNvPr id="3" name="组合 2"/>
          <p:cNvGrpSpPr/>
          <p:nvPr/>
        </p:nvGrpSpPr>
        <p:grpSpPr>
          <a:xfrm>
            <a:off x="633730" y="2352040"/>
            <a:ext cx="2079625" cy="1595438"/>
            <a:chOff x="3200" y="3624"/>
            <a:chExt cx="3276" cy="2513"/>
          </a:xfrm>
        </p:grpSpPr>
        <p:sp>
          <p:nvSpPr>
            <p:cNvPr id="4" name="任意多边形 3"/>
            <p:cNvSpPr/>
            <p:nvPr>
              <p:custDataLst>
                <p:tags r:id="rId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6" name="矩形 5"/>
            <p:cNvSpPr/>
            <p:nvPr>
              <p:custDataLst>
                <p:tags r:id="rId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 name="圆角矩形 6"/>
            <p:cNvSpPr/>
            <p:nvPr>
              <p:custDataLst>
                <p:tags r:id="rId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 name="圆角矩形 7"/>
            <p:cNvSpPr/>
            <p:nvPr>
              <p:custDataLst>
                <p:tags r:id="rId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9" name="文本框 8"/>
            <p:cNvSpPr txBox="1"/>
            <p:nvPr>
              <p:custDataLst>
                <p:tags r:id="rId5"/>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1. 门（急）诊病历是</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患者初诊或复诊</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的病历记录资料</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10" name="组合 9"/>
          <p:cNvGrpSpPr/>
          <p:nvPr/>
        </p:nvGrpSpPr>
        <p:grpSpPr>
          <a:xfrm>
            <a:off x="3657283" y="2362200"/>
            <a:ext cx="2079625" cy="1595438"/>
            <a:chOff x="7962" y="3624"/>
            <a:chExt cx="3276" cy="2513"/>
          </a:xfrm>
        </p:grpSpPr>
        <p:sp>
          <p:nvSpPr>
            <p:cNvPr id="11" name="任意多边形 10"/>
            <p:cNvSpPr/>
            <p:nvPr>
              <p:custDataLst>
                <p:tags r:id="rId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2" name="矩形 11"/>
            <p:cNvSpPr/>
            <p:nvPr>
              <p:custDataLst>
                <p:tags r:id="rId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3" name="圆角矩形 12"/>
            <p:cNvSpPr/>
            <p:nvPr>
              <p:custDataLst>
                <p:tags r:id="rId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4" name="圆角矩形 13"/>
            <p:cNvSpPr/>
            <p:nvPr>
              <p:custDataLst>
                <p:tags r:id="rId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5" name="文本框 14"/>
            <p:cNvSpPr txBox="1"/>
            <p:nvPr>
              <p:custDataLst>
                <p:tags r:id="rId10"/>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2. 住院病历是患者入</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院后通过诊疗活动所</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 </a:t>
              </a:r>
              <a:r>
                <a:rPr lang="en-US" altLang="zh-CN"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   </a:t>
              </a: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获得的有关资料的总和　</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16" name="组合 15"/>
          <p:cNvGrpSpPr/>
          <p:nvPr/>
        </p:nvGrpSpPr>
        <p:grpSpPr>
          <a:xfrm>
            <a:off x="6682105" y="2352040"/>
            <a:ext cx="2079625" cy="1595438"/>
            <a:chOff x="12724" y="3624"/>
            <a:chExt cx="3276" cy="2513"/>
          </a:xfrm>
        </p:grpSpPr>
        <p:sp>
          <p:nvSpPr>
            <p:cNvPr id="17" name="任意多边形 16"/>
            <p:cNvSpPr/>
            <p:nvPr>
              <p:custDataLst>
                <p:tags r:id="rId1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8" name="矩形 17"/>
            <p:cNvSpPr/>
            <p:nvPr>
              <p:custDataLst>
                <p:tags r:id="rId1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9" name="圆角矩形 18"/>
            <p:cNvSpPr/>
            <p:nvPr>
              <p:custDataLst>
                <p:tags r:id="rId1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0" name="圆角矩形 19"/>
            <p:cNvSpPr/>
            <p:nvPr>
              <p:custDataLst>
                <p:tags r:id="rId1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1" name="文本框 20"/>
            <p:cNvSpPr txBox="1"/>
            <p:nvPr>
              <p:custDataLst>
                <p:tags r:id="rId1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3. 护理相关标识</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4" name="组合 63"/>
          <p:cNvGrpSpPr/>
          <p:nvPr/>
        </p:nvGrpSpPr>
        <p:grpSpPr>
          <a:xfrm>
            <a:off x="9580880" y="2320608"/>
            <a:ext cx="2079625" cy="1595437"/>
            <a:chOff x="3200" y="6297"/>
            <a:chExt cx="3276" cy="2513"/>
          </a:xfrm>
        </p:grpSpPr>
        <p:sp>
          <p:nvSpPr>
            <p:cNvPr id="82" name="任意多边形 81"/>
            <p:cNvSpPr/>
            <p:nvPr>
              <p:custDataLst>
                <p:tags r:id="rId16"/>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17"/>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4" name="圆角矩形 83"/>
            <p:cNvSpPr/>
            <p:nvPr>
              <p:custDataLst>
                <p:tags r:id="rId18"/>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5" name="圆角矩形 84"/>
            <p:cNvSpPr/>
            <p:nvPr>
              <p:custDataLst>
                <p:tags r:id="rId19"/>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7" name="文本框 56"/>
            <p:cNvSpPr txBox="1"/>
            <p:nvPr>
              <p:custDataLst>
                <p:tags r:id="rId20"/>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4. 患者及新生儿的标识</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22" name="组合 21"/>
          <p:cNvGrpSpPr/>
          <p:nvPr/>
        </p:nvGrpSpPr>
        <p:grpSpPr>
          <a:xfrm>
            <a:off x="741680" y="4472940"/>
            <a:ext cx="2079625" cy="1595438"/>
            <a:chOff x="3200" y="3624"/>
            <a:chExt cx="3276" cy="2513"/>
          </a:xfrm>
        </p:grpSpPr>
        <p:sp>
          <p:nvSpPr>
            <p:cNvPr id="23" name="任意多边形 22"/>
            <p:cNvSpPr/>
            <p:nvPr>
              <p:custDataLst>
                <p:tags r:id="rId2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4" name="矩形 23"/>
            <p:cNvSpPr/>
            <p:nvPr>
              <p:custDataLst>
                <p:tags r:id="rId2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5" name="圆角矩形 24"/>
            <p:cNvSpPr/>
            <p:nvPr>
              <p:custDataLst>
                <p:tags r:id="rId2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6" name="圆角矩形 25"/>
            <p:cNvSpPr/>
            <p:nvPr>
              <p:custDataLst>
                <p:tags r:id="rId2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7" name="文本框 26"/>
            <p:cNvSpPr txBox="1"/>
            <p:nvPr>
              <p:custDataLst>
                <p:tags r:id="rId25"/>
              </p:custDataLst>
            </p:nvPr>
          </p:nvSpPr>
          <p:spPr>
            <a:xfrm>
              <a:off x="3200" y="4539"/>
              <a:ext cx="3276" cy="1598"/>
            </a:xfrm>
            <a:prstGeom prst="rect">
              <a:avLst/>
            </a:prstGeom>
            <a:noFill/>
          </p:spPr>
          <p:txBody>
            <a:bodyPr wrap="none" rtlCol="0" anchor="ctr">
              <a:noAutofit/>
            </a:bodyPr>
            <a:p>
              <a:pPr algn="ctr">
                <a:lnSpc>
                  <a:spcPct val="120000"/>
                </a:lnSpc>
              </a:pPr>
              <a:r>
                <a:rPr lang="zh-CN" altLang="en-US" sz="13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5. 出生证明和死亡证明</a:t>
              </a:r>
              <a:endParaRPr lang="zh-CN" altLang="en-US" sz="13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28" name="组合 27"/>
          <p:cNvGrpSpPr/>
          <p:nvPr/>
        </p:nvGrpSpPr>
        <p:grpSpPr>
          <a:xfrm>
            <a:off x="3765233" y="4483100"/>
            <a:ext cx="2079625" cy="1595438"/>
            <a:chOff x="7962" y="3624"/>
            <a:chExt cx="3276" cy="2513"/>
          </a:xfrm>
        </p:grpSpPr>
        <p:sp>
          <p:nvSpPr>
            <p:cNvPr id="29" name="任意多边形 28"/>
            <p:cNvSpPr/>
            <p:nvPr>
              <p:custDataLst>
                <p:tags r:id="rId2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0" name="矩形 29"/>
            <p:cNvSpPr/>
            <p:nvPr>
              <p:custDataLst>
                <p:tags r:id="rId2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31" name="圆角矩形 30"/>
            <p:cNvSpPr/>
            <p:nvPr>
              <p:custDataLst>
                <p:tags r:id="rId2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32" name="圆角矩形 31"/>
            <p:cNvSpPr/>
            <p:nvPr>
              <p:custDataLst>
                <p:tags r:id="rId2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33" name="文本框 32"/>
            <p:cNvSpPr txBox="1"/>
            <p:nvPr>
              <p:custDataLst>
                <p:tags r:id="rId30"/>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6. 处方及处方药与</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非处方药标识　</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34" name="组合 33"/>
          <p:cNvGrpSpPr/>
          <p:nvPr/>
        </p:nvGrpSpPr>
        <p:grpSpPr>
          <a:xfrm>
            <a:off x="6790055" y="4472940"/>
            <a:ext cx="2079625" cy="1595438"/>
            <a:chOff x="12724" y="3624"/>
            <a:chExt cx="3276" cy="2513"/>
          </a:xfrm>
        </p:grpSpPr>
        <p:sp>
          <p:nvSpPr>
            <p:cNvPr id="35" name="任意多边形 34"/>
            <p:cNvSpPr/>
            <p:nvPr>
              <p:custDataLst>
                <p:tags r:id="rId3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6" name="矩形 35"/>
            <p:cNvSpPr/>
            <p:nvPr>
              <p:custDataLst>
                <p:tags r:id="rId3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37" name="圆角矩形 36"/>
            <p:cNvSpPr/>
            <p:nvPr>
              <p:custDataLst>
                <p:tags r:id="rId3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38" name="圆角矩形 37"/>
            <p:cNvSpPr/>
            <p:nvPr>
              <p:custDataLst>
                <p:tags r:id="rId3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39" name="文本框 38"/>
            <p:cNvSpPr txBox="1"/>
            <p:nvPr>
              <p:custDataLst>
                <p:tags r:id="rId3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7. 药品标签标识</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40" name="组合 39"/>
          <p:cNvGrpSpPr/>
          <p:nvPr/>
        </p:nvGrpSpPr>
        <p:grpSpPr>
          <a:xfrm>
            <a:off x="9688830" y="4441508"/>
            <a:ext cx="2079625" cy="1595437"/>
            <a:chOff x="3200" y="6297"/>
            <a:chExt cx="3276" cy="2513"/>
          </a:xfrm>
        </p:grpSpPr>
        <p:sp>
          <p:nvSpPr>
            <p:cNvPr id="41" name="任意多边形 40"/>
            <p:cNvSpPr/>
            <p:nvPr>
              <p:custDataLst>
                <p:tags r:id="rId36"/>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37"/>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38"/>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39"/>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文本框 44"/>
            <p:cNvSpPr txBox="1"/>
            <p:nvPr>
              <p:custDataLst>
                <p:tags r:id="rId40"/>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8. 医疗标识</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47" name="Title 6"/>
          <p:cNvSpPr txBox="1"/>
          <p:nvPr>
            <p:custDataLst>
              <p:tags r:id="rId41"/>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三、医疗标识的法律风险管理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4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p:tgtEl>
                                          <p:spTgt spid="10"/>
                                        </p:tgtEl>
                                        <p:attrNameLst>
                                          <p:attrName>ppt_y</p:attrName>
                                        </p:attrNameLst>
                                      </p:cBhvr>
                                      <p:tavLst>
                                        <p:tav tm="0">
                                          <p:val>
                                            <p:strVal val="#ppt_y-#ppt_h*1.125000"/>
                                          </p:val>
                                        </p:tav>
                                        <p:tav tm="100000">
                                          <p:val>
                                            <p:strVal val="#ppt_y"/>
                                          </p:val>
                                        </p:tav>
                                      </p:tavLst>
                                    </p:anim>
                                    <p:animEffect transition="in" filter="wipe(down)">
                                      <p:cBhvr>
                                        <p:cTn id="13" dur="500"/>
                                        <p:tgtEl>
                                          <p:spTgt spid="10"/>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p:tgtEl>
                                          <p:spTgt spid="16"/>
                                        </p:tgtEl>
                                        <p:attrNameLst>
                                          <p:attrName>ppt_y</p:attrName>
                                        </p:attrNameLst>
                                      </p:cBhvr>
                                      <p:tavLst>
                                        <p:tav tm="0">
                                          <p:val>
                                            <p:strVal val="#ppt_y-#ppt_h*1.125000"/>
                                          </p:val>
                                        </p:tav>
                                        <p:tav tm="100000">
                                          <p:val>
                                            <p:strVal val="#ppt_y"/>
                                          </p:val>
                                        </p:tav>
                                      </p:tavLst>
                                    </p:anim>
                                    <p:animEffect transition="in" filter="wipe(down)">
                                      <p:cBhvr>
                                        <p:cTn id="18" dur="500"/>
                                        <p:tgtEl>
                                          <p:spTgt spid="16"/>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p:tgtEl>
                                          <p:spTgt spid="64"/>
                                        </p:tgtEl>
                                        <p:attrNameLst>
                                          <p:attrName>ppt_y</p:attrName>
                                        </p:attrNameLst>
                                      </p:cBhvr>
                                      <p:tavLst>
                                        <p:tav tm="0">
                                          <p:val>
                                            <p:strVal val="#ppt_y-#ppt_h*1.125000"/>
                                          </p:val>
                                        </p:tav>
                                        <p:tav tm="100000">
                                          <p:val>
                                            <p:strVal val="#ppt_y"/>
                                          </p:val>
                                        </p:tav>
                                      </p:tavLst>
                                    </p:anim>
                                    <p:animEffect transition="in" filter="wipe(down)">
                                      <p:cBhvr>
                                        <p:cTn id="23" dur="500"/>
                                        <p:tgtEl>
                                          <p:spTgt spid="64"/>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p:tgtEl>
                                          <p:spTgt spid="22"/>
                                        </p:tgtEl>
                                        <p:attrNameLst>
                                          <p:attrName>ppt_y</p:attrName>
                                        </p:attrNameLst>
                                      </p:cBhvr>
                                      <p:tavLst>
                                        <p:tav tm="0">
                                          <p:val>
                                            <p:strVal val="#ppt_y-#ppt_h*1.125000"/>
                                          </p:val>
                                        </p:tav>
                                        <p:tav tm="100000">
                                          <p:val>
                                            <p:strVal val="#ppt_y"/>
                                          </p:val>
                                        </p:tav>
                                      </p:tavLst>
                                    </p:anim>
                                    <p:animEffect transition="in" filter="wipe(down)">
                                      <p:cBhvr>
                                        <p:cTn id="28" dur="500"/>
                                        <p:tgtEl>
                                          <p:spTgt spid="22"/>
                                        </p:tgtEl>
                                      </p:cBhvr>
                                    </p:animEffect>
                                  </p:childTnLst>
                                </p:cTn>
                              </p:par>
                            </p:childTnLst>
                          </p:cTn>
                        </p:par>
                        <p:par>
                          <p:cTn id="29" fill="hold">
                            <p:stCondLst>
                              <p:cond delay="2500"/>
                            </p:stCondLst>
                            <p:childTnLst>
                              <p:par>
                                <p:cTn id="30" presetID="12" presetClass="entr" presetSubtype="1"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p:tgtEl>
                                          <p:spTgt spid="28"/>
                                        </p:tgtEl>
                                        <p:attrNameLst>
                                          <p:attrName>ppt_y</p:attrName>
                                        </p:attrNameLst>
                                      </p:cBhvr>
                                      <p:tavLst>
                                        <p:tav tm="0">
                                          <p:val>
                                            <p:strVal val="#ppt_y-#ppt_h*1.125000"/>
                                          </p:val>
                                        </p:tav>
                                        <p:tav tm="100000">
                                          <p:val>
                                            <p:strVal val="#ppt_y"/>
                                          </p:val>
                                        </p:tav>
                                      </p:tavLst>
                                    </p:anim>
                                    <p:animEffect transition="in" filter="wipe(down)">
                                      <p:cBhvr>
                                        <p:cTn id="33" dur="500"/>
                                        <p:tgtEl>
                                          <p:spTgt spid="28"/>
                                        </p:tgtEl>
                                      </p:cBhvr>
                                    </p:animEffect>
                                  </p:childTnLst>
                                </p:cTn>
                              </p:par>
                            </p:childTnLst>
                          </p:cTn>
                        </p:par>
                        <p:par>
                          <p:cTn id="34" fill="hold">
                            <p:stCondLst>
                              <p:cond delay="3000"/>
                            </p:stCondLst>
                            <p:childTnLst>
                              <p:par>
                                <p:cTn id="35" presetID="12" presetClass="entr" presetSubtype="1"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p:tgtEl>
                                          <p:spTgt spid="34"/>
                                        </p:tgtEl>
                                        <p:attrNameLst>
                                          <p:attrName>ppt_y</p:attrName>
                                        </p:attrNameLst>
                                      </p:cBhvr>
                                      <p:tavLst>
                                        <p:tav tm="0">
                                          <p:val>
                                            <p:strVal val="#ppt_y-#ppt_h*1.125000"/>
                                          </p:val>
                                        </p:tav>
                                        <p:tav tm="100000">
                                          <p:val>
                                            <p:strVal val="#ppt_y"/>
                                          </p:val>
                                        </p:tav>
                                      </p:tavLst>
                                    </p:anim>
                                    <p:animEffect transition="in" filter="wipe(down)">
                                      <p:cBhvr>
                                        <p:cTn id="38" dur="500"/>
                                        <p:tgtEl>
                                          <p:spTgt spid="34"/>
                                        </p:tgtEl>
                                      </p:cBhvr>
                                    </p:animEffect>
                                  </p:childTnLst>
                                </p:cTn>
                              </p:par>
                            </p:childTnLst>
                          </p:cTn>
                        </p:par>
                        <p:par>
                          <p:cTn id="39" fill="hold">
                            <p:stCondLst>
                              <p:cond delay="3500"/>
                            </p:stCondLst>
                            <p:childTnLst>
                              <p:par>
                                <p:cTn id="40" presetID="12" presetClass="entr" presetSubtype="1" fill="hold" nodeType="after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p:cTn id="42" dur="500"/>
                                        <p:tgtEl>
                                          <p:spTgt spid="40"/>
                                        </p:tgtEl>
                                        <p:attrNameLst>
                                          <p:attrName>ppt_y</p:attrName>
                                        </p:attrNameLst>
                                      </p:cBhvr>
                                      <p:tavLst>
                                        <p:tav tm="0">
                                          <p:val>
                                            <p:strVal val="#ppt_y-#ppt_h*1.125000"/>
                                          </p:val>
                                        </p:tav>
                                        <p:tav tm="100000">
                                          <p:val>
                                            <p:strVal val="#ppt_y"/>
                                          </p:val>
                                        </p:tav>
                                      </p:tavLst>
                                    </p:anim>
                                    <p:animEffect transition="in" filter="wipe(down)">
                                      <p:cBhvr>
                                        <p:cTn id="4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44423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44423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中国</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卫生法律法规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135380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医学</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社会组织法律法规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135380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医疗</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机构管理法律法规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227187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护士</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管理法律制度</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227187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法律关系</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7" name="组合 36"/>
          <p:cNvGrpSpPr/>
          <p:nvPr/>
        </p:nvGrpSpPr>
        <p:grpSpPr>
          <a:xfrm>
            <a:off x="7990570" y="3201277"/>
            <a:ext cx="3698922" cy="540000"/>
            <a:chOff x="1397186" y="3857714"/>
            <a:chExt cx="4055189" cy="549605"/>
          </a:xfrm>
        </p:grpSpPr>
        <p:sp>
          <p:nvSpPr>
            <p:cNvPr id="3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第八章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9" name="矩形 38"/>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执</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业医师法律法规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320127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行为法律风险管理制度</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3" name="组合 42"/>
          <p:cNvGrpSpPr/>
          <p:nvPr/>
        </p:nvGrpSpPr>
        <p:grpSpPr>
          <a:xfrm>
            <a:off x="3989612" y="4091547"/>
            <a:ext cx="3498580" cy="540000"/>
            <a:chOff x="1397186" y="3857714"/>
            <a:chExt cx="4055189" cy="549605"/>
          </a:xfrm>
        </p:grpSpPr>
        <p:sp>
          <p:nvSpPr>
            <p:cNvPr id="4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第九章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5" name="矩形 4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药品管理法律法规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570" y="4091547"/>
            <a:ext cx="3698922" cy="540000"/>
            <a:chOff x="1397186" y="3857714"/>
            <a:chExt cx="4225649" cy="549605"/>
          </a:xfrm>
        </p:grpSpPr>
        <p:sp>
          <p:nvSpPr>
            <p:cNvPr id="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突发</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公共卫生事件与灾害事故应急处理法律法规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7990570" y="4981817"/>
            <a:ext cx="3698922"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二章</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献血</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1" name="组合 10"/>
          <p:cNvGrpSpPr/>
          <p:nvPr/>
        </p:nvGrpSpPr>
        <p:grpSpPr>
          <a:xfrm>
            <a:off x="4008027" y="4981817"/>
            <a:ext cx="3498580" cy="540000"/>
            <a:chOff x="1397186" y="3857714"/>
            <a:chExt cx="4225649" cy="549605"/>
          </a:xfrm>
        </p:grpSpPr>
        <p:sp>
          <p:nvSpPr>
            <p:cNvPr id="12"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3" name="矩形 12"/>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传染病</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防治法律法规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2" name="组合 51"/>
          <p:cNvGrpSpPr/>
          <p:nvPr/>
        </p:nvGrpSpPr>
        <p:grpSpPr>
          <a:xfrm>
            <a:off x="3989612" y="5904616"/>
            <a:ext cx="3498580" cy="540000"/>
            <a:chOff x="1397186" y="3857714"/>
            <a:chExt cx="4055189" cy="549605"/>
          </a:xfrm>
        </p:grpSpPr>
        <p:sp>
          <p:nvSpPr>
            <p:cNvPr id="53"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三章</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56" name="矩形 5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中医药</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7" name="组合 56"/>
          <p:cNvGrpSpPr/>
          <p:nvPr/>
        </p:nvGrpSpPr>
        <p:grpSpPr>
          <a:xfrm>
            <a:off x="7990570" y="5904616"/>
            <a:ext cx="3698922" cy="540000"/>
            <a:chOff x="1397186" y="3857714"/>
            <a:chExt cx="4225649" cy="549605"/>
          </a:xfrm>
        </p:grpSpPr>
        <p:sp>
          <p:nvSpPr>
            <p:cNvPr id="58"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四章</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59" name="矩形 58"/>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母</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婴保健法律法规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p:tgtEl>
                                          <p:spTgt spid="37"/>
                                        </p:tgtEl>
                                        <p:attrNameLst>
                                          <p:attrName>ppt_x</p:attrName>
                                        </p:attrNameLst>
                                      </p:cBhvr>
                                      <p:tavLst>
                                        <p:tav tm="0">
                                          <p:val>
                                            <p:strVal val="#ppt_x-#ppt_w*1.125000"/>
                                          </p:val>
                                        </p:tav>
                                        <p:tav tm="100000">
                                          <p:val>
                                            <p:strVal val="#ppt_x"/>
                                          </p:val>
                                        </p:tav>
                                      </p:tavLst>
                                    </p:anim>
                                    <p:animEffect transition="in" filter="wipe(right)">
                                      <p:cBhvr>
                                        <p:cTn id="47" dur="500"/>
                                        <p:tgtEl>
                                          <p:spTgt spid="37"/>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additive="base">
                                        <p:cTn id="51" dur="500"/>
                                        <p:tgtEl>
                                          <p:spTgt spid="43"/>
                                        </p:tgtEl>
                                        <p:attrNameLst>
                                          <p:attrName>ppt_x</p:attrName>
                                        </p:attrNameLst>
                                      </p:cBhvr>
                                      <p:tavLst>
                                        <p:tav tm="0">
                                          <p:val>
                                            <p:strVal val="#ppt_x-#ppt_w*1.125000"/>
                                          </p:val>
                                        </p:tav>
                                        <p:tav tm="100000">
                                          <p:val>
                                            <p:strVal val="#ppt_x"/>
                                          </p:val>
                                        </p:tav>
                                      </p:tavLst>
                                    </p:anim>
                                    <p:animEffect transition="in" filter="wipe(right)">
                                      <p:cBhvr>
                                        <p:cTn id="52" dur="500"/>
                                        <p:tgtEl>
                                          <p:spTgt spid="43"/>
                                        </p:tgtEl>
                                      </p:cBhvr>
                                    </p:animEffect>
                                  </p:childTnLst>
                                </p:cTn>
                              </p:par>
                            </p:childTnLst>
                          </p:cTn>
                        </p:par>
                        <p:par>
                          <p:cTn id="53" fill="hold">
                            <p:stCondLst>
                              <p:cond delay="6500"/>
                            </p:stCondLst>
                            <p:childTnLst>
                              <p:par>
                                <p:cTn id="54" presetID="12" presetClass="entr" presetSubtype="8"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right)">
                                      <p:cBhvr>
                                        <p:cTn id="57" dur="500"/>
                                        <p:tgtEl>
                                          <p:spTgt spid="4"/>
                                        </p:tgtEl>
                                      </p:cBhvr>
                                    </p:animEffect>
                                  </p:childTnLst>
                                </p:cTn>
                              </p:par>
                            </p:childTnLst>
                          </p:cTn>
                        </p:par>
                        <p:par>
                          <p:cTn id="58" fill="hold">
                            <p:stCondLst>
                              <p:cond delay="7000"/>
                            </p:stCondLst>
                            <p:childTnLst>
                              <p:par>
                                <p:cTn id="59" presetID="12" presetClass="entr" presetSubtype="8" fill="hold"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p:tgtEl>
                                          <p:spTgt spid="11"/>
                                        </p:tgtEl>
                                        <p:attrNameLst>
                                          <p:attrName>ppt_x</p:attrName>
                                        </p:attrNameLst>
                                      </p:cBhvr>
                                      <p:tavLst>
                                        <p:tav tm="0">
                                          <p:val>
                                            <p:strVal val="#ppt_x-#ppt_w*1.125000"/>
                                          </p:val>
                                        </p:tav>
                                        <p:tav tm="100000">
                                          <p:val>
                                            <p:strVal val="#ppt_x"/>
                                          </p:val>
                                        </p:tav>
                                      </p:tavLst>
                                    </p:anim>
                                    <p:animEffect transition="in" filter="wipe(right)">
                                      <p:cBhvr>
                                        <p:cTn id="62" dur="500"/>
                                        <p:tgtEl>
                                          <p:spTgt spid="11"/>
                                        </p:tgtEl>
                                      </p:cBhvr>
                                    </p:animEffect>
                                  </p:childTnLst>
                                </p:cTn>
                              </p:par>
                            </p:childTnLst>
                          </p:cTn>
                        </p:par>
                        <p:par>
                          <p:cTn id="63" fill="hold">
                            <p:stCondLst>
                              <p:cond delay="7500"/>
                            </p:stCondLst>
                            <p:childTnLst>
                              <p:par>
                                <p:cTn id="64" presetID="12" presetClass="entr" presetSubtype="8" fill="hold" nodeType="after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additive="base">
                                        <p:cTn id="66" dur="500"/>
                                        <p:tgtEl>
                                          <p:spTgt spid="7"/>
                                        </p:tgtEl>
                                        <p:attrNameLst>
                                          <p:attrName>ppt_x</p:attrName>
                                        </p:attrNameLst>
                                      </p:cBhvr>
                                      <p:tavLst>
                                        <p:tav tm="0">
                                          <p:val>
                                            <p:strVal val="#ppt_x-#ppt_w*1.125000"/>
                                          </p:val>
                                        </p:tav>
                                        <p:tav tm="100000">
                                          <p:val>
                                            <p:strVal val="#ppt_x"/>
                                          </p:val>
                                        </p:tav>
                                      </p:tavLst>
                                    </p:anim>
                                    <p:animEffect transition="in" filter="wipe(right)">
                                      <p:cBhvr>
                                        <p:cTn id="67" dur="500"/>
                                        <p:tgtEl>
                                          <p:spTgt spid="7"/>
                                        </p:tgtEl>
                                      </p:cBhvr>
                                    </p:animEffect>
                                  </p:childTnLst>
                                </p:cTn>
                              </p:par>
                            </p:childTnLst>
                          </p:cTn>
                        </p:par>
                        <p:par>
                          <p:cTn id="68" fill="hold">
                            <p:stCondLst>
                              <p:cond delay="8000"/>
                            </p:stCondLst>
                            <p:childTnLst>
                              <p:par>
                                <p:cTn id="69" presetID="12" presetClass="entr" presetSubtype="8" fill="hold" nodeType="afterEffect">
                                  <p:stCondLst>
                                    <p:cond delay="0"/>
                                  </p:stCondLst>
                                  <p:childTnLst>
                                    <p:set>
                                      <p:cBhvr>
                                        <p:cTn id="70" dur="1" fill="hold">
                                          <p:stCondLst>
                                            <p:cond delay="0"/>
                                          </p:stCondLst>
                                        </p:cTn>
                                        <p:tgtEl>
                                          <p:spTgt spid="52"/>
                                        </p:tgtEl>
                                        <p:attrNameLst>
                                          <p:attrName>style.visibility</p:attrName>
                                        </p:attrNameLst>
                                      </p:cBhvr>
                                      <p:to>
                                        <p:strVal val="visible"/>
                                      </p:to>
                                    </p:set>
                                    <p:anim calcmode="lin" valueType="num">
                                      <p:cBhvr additive="base">
                                        <p:cTn id="71" dur="500"/>
                                        <p:tgtEl>
                                          <p:spTgt spid="52"/>
                                        </p:tgtEl>
                                        <p:attrNameLst>
                                          <p:attrName>ppt_x</p:attrName>
                                        </p:attrNameLst>
                                      </p:cBhvr>
                                      <p:tavLst>
                                        <p:tav tm="0">
                                          <p:val>
                                            <p:strVal val="#ppt_x-#ppt_w*1.125000"/>
                                          </p:val>
                                        </p:tav>
                                        <p:tav tm="100000">
                                          <p:val>
                                            <p:strVal val="#ppt_x"/>
                                          </p:val>
                                        </p:tav>
                                      </p:tavLst>
                                    </p:anim>
                                    <p:animEffect transition="in" filter="wipe(right)">
                                      <p:cBhvr>
                                        <p:cTn id="72" dur="500"/>
                                        <p:tgtEl>
                                          <p:spTgt spid="52"/>
                                        </p:tgtEl>
                                      </p:cBhvr>
                                    </p:animEffect>
                                  </p:childTnLst>
                                </p:cTn>
                              </p:par>
                            </p:childTnLst>
                          </p:cTn>
                        </p:par>
                        <p:par>
                          <p:cTn id="73" fill="hold">
                            <p:stCondLst>
                              <p:cond delay="8500"/>
                            </p:stCondLst>
                            <p:childTnLst>
                              <p:par>
                                <p:cTn id="74" presetID="12" presetClass="entr" presetSubtype="8" fill="hold" nodeType="afterEffect">
                                  <p:stCondLst>
                                    <p:cond delay="0"/>
                                  </p:stCondLst>
                                  <p:childTnLst>
                                    <p:set>
                                      <p:cBhvr>
                                        <p:cTn id="75" dur="1" fill="hold">
                                          <p:stCondLst>
                                            <p:cond delay="0"/>
                                          </p:stCondLst>
                                        </p:cTn>
                                        <p:tgtEl>
                                          <p:spTgt spid="57"/>
                                        </p:tgtEl>
                                        <p:attrNameLst>
                                          <p:attrName>style.visibility</p:attrName>
                                        </p:attrNameLst>
                                      </p:cBhvr>
                                      <p:to>
                                        <p:strVal val="visible"/>
                                      </p:to>
                                    </p:set>
                                    <p:anim calcmode="lin" valueType="num">
                                      <p:cBhvr additive="base">
                                        <p:cTn id="76" dur="500"/>
                                        <p:tgtEl>
                                          <p:spTgt spid="57"/>
                                        </p:tgtEl>
                                        <p:attrNameLst>
                                          <p:attrName>ppt_x</p:attrName>
                                        </p:attrNameLst>
                                      </p:cBhvr>
                                      <p:tavLst>
                                        <p:tav tm="0">
                                          <p:val>
                                            <p:strVal val="#ppt_x-#ppt_w*1.125000"/>
                                          </p:val>
                                        </p:tav>
                                        <p:tav tm="100000">
                                          <p:val>
                                            <p:strVal val="#ppt_x"/>
                                          </p:val>
                                        </p:tav>
                                      </p:tavLst>
                                    </p:anim>
                                    <p:animEffect transition="in" filter="wipe(right)">
                                      <p:cBhvr>
                                        <p:cTn id="7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665" y="2377"/>
              <a:ext cx="11168"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（一）医嘱概述</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医嘱是医生根据患者病情的需要拟定的书面嘱咐，由医护人员共同执行。医嘱单既是医生直接开具医嘱所用，也是护士执行医嘱的依据。</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 医嘱的种类与内容</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（1）医嘱的种类。医嘱分长期医嘱、临时医嘱和备用医嘱。</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医嘱处理的原则　《护士条例》第十七条规定：“护士发现医嘱违反法律、法规、规章或者诊疗技术规范规定的，应当及时向开具医嘱的医师提出；必要时，应当向该医师所在科室的负责人或者医疗卫生机构负责医疗服务管理的人员报告。”</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四、护士执行医嘱的法律风险管理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5"/>
          <a:stretch>
            <a:fillRect/>
          </a:stretch>
        </p:blipFill>
        <p:spPr>
          <a:xfrm>
            <a:off x="8256270" y="2868295"/>
            <a:ext cx="3105150" cy="1527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665" y="2832"/>
              <a:ext cx="11168"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（二）常见临床医嘱处理中的问题</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临床医嘱缺陷往往是构成医嘱差错的危险因素，而医嘱处理中的差错又是构成医疗事故的危险因素。防范医嘱书写与医嘱执行中的缺陷是预防医疗事故的一个重要举措。一些专家学者对护理人员在治疗性医嘱执行过程中的缺陷进行分析，将存在的问题归纳如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 常见医嘱单书写存在的法律问题：（1）眉栏项目。（2）长期医嘱单。（3）临时医嘱单。（4）无执业证书的实习医生、研究生开出的医嘱未经上级医生签字。（5）其他问题。</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四、护士执行医嘱的法律风险管理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5"/>
          <a:stretch>
            <a:fillRect/>
          </a:stretch>
        </p:blipFill>
        <p:spPr>
          <a:xfrm>
            <a:off x="8256270" y="2868295"/>
            <a:ext cx="3105150" cy="1527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665" y="2938"/>
              <a:ext cx="9252"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执行医嘱中存在的问题：（1）医嘱执行错误。（2）医嘱漏执行。（3）临时医嘱未执行。（4）医嘱执行后未签字。（5）长期医嘱执行单的问题。</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 口头医嘱的法律问题　在临床危重患者抢救中，经常会遇到忙于抢救而下达口头医嘱等临时抢救措施。通常护士不执行口头医嘱，急救下达口头医嘱时，护士应复述一遍，经医生核对确认后方可执行，6 小时内医生应及时补开医嘱。</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四、护士执行医嘱的法律风险管理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5"/>
          <a:stretch>
            <a:fillRect/>
          </a:stretch>
        </p:blipFill>
        <p:spPr>
          <a:xfrm>
            <a:off x="7223760" y="2079625"/>
            <a:ext cx="3945890" cy="2698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9215"/>
            <a:ext cx="10972800" cy="4584065"/>
            <a:chOff x="960" y="2109"/>
            <a:chExt cx="17280" cy="7219"/>
          </a:xfrm>
        </p:grpSpPr>
        <p:sp>
          <p:nvSpPr>
            <p:cNvPr id="22" name="矩形: 圆角 1128"/>
            <p:cNvSpPr/>
            <p:nvPr>
              <p:custDataLst>
                <p:tags r:id="rId1"/>
              </p:custDataLst>
            </p:nvPr>
          </p:nvSpPr>
          <p:spPr>
            <a:xfrm>
              <a:off x="960" y="2109"/>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921" y="3359"/>
              <a:ext cx="7217" cy="4724"/>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医院感染管理很大一部分与护理工作有关，并有一定的因果关系。据国内外调查结果显示，医院感染中的 30% ～ 50% 与不恰当的护理操作和管理有关。因此，护理工作者掌握医院感染中的相关法律问题，严格执行有关的法律法规、规章与技术规范有着十分重要的意义和作用。</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823341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五、医院感染控制护理工作中的法律风险管理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5"/>
          <a:stretch>
            <a:fillRect/>
          </a:stretch>
        </p:blipFill>
        <p:spPr>
          <a:xfrm>
            <a:off x="6727190" y="1844040"/>
            <a:ext cx="3970020" cy="35744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29690"/>
            <a:ext cx="10972800" cy="4584065"/>
            <a:chOff x="960" y="2094"/>
            <a:chExt cx="17280" cy="7219"/>
          </a:xfrm>
        </p:grpSpPr>
        <p:sp>
          <p:nvSpPr>
            <p:cNvPr id="22" name="矩形: 圆角 1128"/>
            <p:cNvSpPr/>
            <p:nvPr>
              <p:custDataLst>
                <p:tags r:id="rId1"/>
              </p:custDataLst>
            </p:nvPr>
          </p:nvSpPr>
          <p:spPr>
            <a:xfrm>
              <a:off x="960" y="2094"/>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906" y="3449"/>
              <a:ext cx="8637" cy="4724"/>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（一）医院感染的定义与院内感染控制的重要性</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 医院感染的定义　医院感染是指住院患者、医院工作人员和探视者在医院内受到感染并出现症状。</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医院感染控制的重要性　当今，全球每年大约有 3 亿人住院，按照最保守的估计数字，医院感染发生率为 5%、病死率为 10%，则每年至少有 1500 万人发生医院感染，其中 150 万人死于医院感染。</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823341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五、医院感染控制护理工作中的法律风险管理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5"/>
          <a:stretch>
            <a:fillRect/>
          </a:stretch>
        </p:blipFill>
        <p:spPr>
          <a:xfrm>
            <a:off x="7153910" y="2291715"/>
            <a:ext cx="3329940" cy="2898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29690"/>
            <a:ext cx="10972800" cy="4584065"/>
            <a:chOff x="960" y="2094"/>
            <a:chExt cx="17280" cy="7219"/>
          </a:xfrm>
        </p:grpSpPr>
        <p:sp>
          <p:nvSpPr>
            <p:cNvPr id="22" name="矩形: 圆角 1128"/>
            <p:cNvSpPr/>
            <p:nvPr>
              <p:custDataLst>
                <p:tags r:id="rId1"/>
              </p:custDataLst>
            </p:nvPr>
          </p:nvSpPr>
          <p:spPr>
            <a:xfrm>
              <a:off x="960" y="2094"/>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936" y="2352"/>
              <a:ext cx="8894"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（二）医院感染控制中护士的职责</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护理人员在医院感染控制中有着举足轻重的作用。西方国家多数医疗机构都认为，没有预防感染的护理工作者，就无法贯彻和推动防止医院感染的各种措施。世界卫生组织在 2002 年 12 月颁布的《医院感染预防与控制实用指南（第二版）》明确提出了护理人员的感染控制职责：“护理人员有责任执行感染控制指南，熟悉预防感染发生和传播的知识，并在患者住院期间确保执行。”其职责共有 3 类 20 项，包括：</a:t>
              </a:r>
              <a:r>
                <a:rPr lang="zh-CN" altLang="en-US" b="1">
                  <a:solidFill>
                    <a:srgbClr val="1F74AD"/>
                  </a:solidFill>
                  <a:latin typeface="微软雅黑" panose="020B0503020204020204" charset="-122"/>
                  <a:ea typeface="微软雅黑" panose="020B0503020204020204" charset="-122"/>
                  <a:cs typeface="微软雅黑" panose="020B0503020204020204" charset="-122"/>
                </a:rPr>
                <a:t>高级护理管理人员</a:t>
              </a:r>
              <a:r>
                <a:rPr lang="zh-CN" altLang="en-US">
                  <a:latin typeface="微软雅黑" panose="020B0503020204020204" charset="-122"/>
                  <a:ea typeface="微软雅黑" panose="020B0503020204020204" charset="-122"/>
                  <a:cs typeface="微软雅黑" panose="020B0503020204020204" charset="-122"/>
                </a:rPr>
                <a:t>、</a:t>
              </a:r>
              <a:r>
                <a:rPr lang="zh-CN" altLang="en-US" b="1">
                  <a:solidFill>
                    <a:srgbClr val="1AA3AA"/>
                  </a:solidFill>
                  <a:latin typeface="微软雅黑" panose="020B0503020204020204" charset="-122"/>
                  <a:ea typeface="微软雅黑" panose="020B0503020204020204" charset="-122"/>
                  <a:cs typeface="微软雅黑" panose="020B0503020204020204" charset="-122"/>
                </a:rPr>
                <a:t>病房护士</a:t>
              </a:r>
              <a:r>
                <a:rPr lang="zh-CN" altLang="en-US">
                  <a:latin typeface="微软雅黑" panose="020B0503020204020204" charset="-122"/>
                  <a:ea typeface="微软雅黑" panose="020B0503020204020204" charset="-122"/>
                  <a:cs typeface="微软雅黑" panose="020B0503020204020204" charset="-122"/>
                </a:rPr>
                <a:t>和</a:t>
              </a:r>
              <a:r>
                <a:rPr lang="zh-CN" altLang="en-US" b="1">
                  <a:solidFill>
                    <a:srgbClr val="2E75B6"/>
                  </a:solidFill>
                  <a:latin typeface="微软雅黑" panose="020B0503020204020204" charset="-122"/>
                  <a:ea typeface="微软雅黑" panose="020B0503020204020204" charset="-122"/>
                  <a:cs typeface="微软雅黑" panose="020B0503020204020204" charset="-122"/>
                </a:rPr>
                <a:t>感染控制护士</a:t>
              </a:r>
              <a:r>
                <a:rPr lang="zh-CN" altLang="en-US">
                  <a:latin typeface="微软雅黑" panose="020B0503020204020204" charset="-122"/>
                  <a:ea typeface="微软雅黑" panose="020B0503020204020204" charset="-122"/>
                  <a:cs typeface="微软雅黑" panose="020B0503020204020204" charset="-122"/>
                </a:rPr>
                <a:t>的职责。</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823341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五、医院感染控制护理工作中的法律风险管理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5"/>
          <a:stretch>
            <a:fillRect/>
          </a:stretch>
        </p:blipFill>
        <p:spPr>
          <a:xfrm flipH="1">
            <a:off x="7532370" y="2112645"/>
            <a:ext cx="2868930" cy="3428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29690"/>
            <a:ext cx="10972800" cy="4584065"/>
            <a:chOff x="960" y="2094"/>
            <a:chExt cx="17280" cy="7219"/>
          </a:xfrm>
        </p:grpSpPr>
        <p:sp>
          <p:nvSpPr>
            <p:cNvPr id="22" name="矩形: 圆角 1128"/>
            <p:cNvSpPr/>
            <p:nvPr>
              <p:custDataLst>
                <p:tags r:id="rId1"/>
              </p:custDataLst>
            </p:nvPr>
          </p:nvSpPr>
          <p:spPr>
            <a:xfrm>
              <a:off x="960" y="2094"/>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936" y="2693"/>
              <a:ext cx="8894"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（三）与护理相关的医院感染法律法规</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目前，我国已有《传染病防治法》《执业医师法》《护士条例》《医疗废物管理条例》《医院感染管理规范》《病原微生物实验室安全管理条例》《医务人员艾滋病病毒职业暴露防护工作指导原则》《消毒管理办法》《消毒技术规范》和《医疗机构口腔诊疗器械消毒技术操作规范》《内镜清洗消毒技术操作规范》等多部卫生法律、法规、规章与操作规范，以规范医护行为及加强医院感染的管理。</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823341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五、医院感染控制护理工作中的法律风险管理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5"/>
          <a:stretch>
            <a:fillRect/>
          </a:stretch>
        </p:blipFill>
        <p:spPr>
          <a:xfrm>
            <a:off x="7957820" y="1639570"/>
            <a:ext cx="1950720" cy="39014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 name="组合 60"/>
          <p:cNvGrpSpPr/>
          <p:nvPr/>
        </p:nvGrpSpPr>
        <p:grpSpPr>
          <a:xfrm>
            <a:off x="680085" y="3137535"/>
            <a:ext cx="2079625" cy="1595438"/>
            <a:chOff x="3200" y="3624"/>
            <a:chExt cx="3276" cy="2513"/>
          </a:xfrm>
        </p:grpSpPr>
        <p:sp>
          <p:nvSpPr>
            <p:cNvPr id="51" name="任意多边形 50"/>
            <p:cNvSpPr/>
            <p:nvPr>
              <p:custDataLst>
                <p:tags r:id="rId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5"/>
              </p:custDataLst>
            </p:nvPr>
          </p:nvSpPr>
          <p:spPr>
            <a:xfrm>
              <a:off x="3200" y="4539"/>
              <a:ext cx="3276" cy="1598"/>
            </a:xfrm>
            <a:prstGeom prst="rect">
              <a:avLst/>
            </a:prstGeom>
            <a:noFill/>
          </p:spPr>
          <p:txBody>
            <a:bodyPr wrap="none" rtlCol="0" anchor="ctr">
              <a:normAutofit lnSpcReduction="10000"/>
            </a:bodyPr>
            <a:p>
              <a:pPr algn="ctr">
                <a:lnSpc>
                  <a:spcPct val="120000"/>
                </a:lnSpc>
              </a:pPr>
              <a:r>
                <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1. 护士手卫生的</a:t>
              </a:r>
              <a:endPar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重要性</a:t>
              </a:r>
              <a:endPar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3704273" y="3137535"/>
            <a:ext cx="2079625" cy="1595438"/>
            <a:chOff x="7962" y="3624"/>
            <a:chExt cx="3276" cy="2513"/>
          </a:xfrm>
        </p:grpSpPr>
        <p:sp>
          <p:nvSpPr>
            <p:cNvPr id="50" name="任意多边形 49"/>
            <p:cNvSpPr/>
            <p:nvPr>
              <p:custDataLst>
                <p:tags r:id="rId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0"/>
              </p:custDataLst>
            </p:nvPr>
          </p:nvSpPr>
          <p:spPr>
            <a:xfrm>
              <a:off x="7962" y="4523"/>
              <a:ext cx="3276" cy="1598"/>
            </a:xfrm>
            <a:prstGeom prst="rect">
              <a:avLst/>
            </a:prstGeom>
            <a:noFill/>
          </p:spPr>
          <p:txBody>
            <a:bodyPr wrap="none" rtlCol="0" anchor="ctr">
              <a:normAutofit lnSpcReduction="10000"/>
            </a:bodyPr>
            <a:p>
              <a:pPr algn="ctr">
                <a:lnSpc>
                  <a:spcPct val="120000"/>
                </a:lnSpc>
              </a:pPr>
              <a:r>
                <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2. 手卫生分类</a:t>
              </a:r>
              <a:endPar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6728460" y="3137535"/>
            <a:ext cx="2079625" cy="1595438"/>
            <a:chOff x="12724" y="3624"/>
            <a:chExt cx="3276" cy="2513"/>
          </a:xfrm>
        </p:grpSpPr>
        <p:sp>
          <p:nvSpPr>
            <p:cNvPr id="41" name="任意多边形 40"/>
            <p:cNvSpPr/>
            <p:nvPr>
              <p:custDataLst>
                <p:tags r:id="rId1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3. 手消毒注意</a:t>
              </a:r>
              <a:endPar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事项</a:t>
              </a:r>
              <a:endPar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5" name="Title 6"/>
          <p:cNvSpPr txBox="1"/>
          <p:nvPr>
            <p:custDataLst>
              <p:tags r:id="rId16"/>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二、护理法律关系的概念与特征</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88315" y="1612265"/>
            <a:ext cx="4836795" cy="398780"/>
          </a:xfrm>
          <a:prstGeom prst="rect">
            <a:avLst/>
          </a:prstGeom>
          <a:noFill/>
        </p:spPr>
        <p:txBody>
          <a:bodyPr wrap="square" rtlCol="0">
            <a:spAutoFit/>
          </a:bodyPr>
          <a:p>
            <a:r>
              <a:rPr lang="zh-CN" altLang="en-US" sz="2000" b="1">
                <a:solidFill>
                  <a:srgbClr val="1F74AD"/>
                </a:solidFill>
                <a:latin typeface="微软雅黑" panose="020B0503020204020204" charset="-122"/>
                <a:ea typeface="微软雅黑" panose="020B0503020204020204" charset="-122"/>
              </a:rPr>
              <a:t>（四）护士手卫生的法律问题</a:t>
            </a:r>
            <a:endParaRPr lang="zh-CN" altLang="en-US" sz="2000" b="1">
              <a:solidFill>
                <a:srgbClr val="1F74AD"/>
              </a:solidFill>
              <a:latin typeface="微软雅黑" panose="020B0503020204020204" charset="-122"/>
              <a:ea typeface="微软雅黑" panose="020B0503020204020204" charset="-122"/>
            </a:endParaRPr>
          </a:p>
        </p:txBody>
      </p:sp>
      <p:grpSp>
        <p:nvGrpSpPr>
          <p:cNvPr id="3" name="组合 2"/>
          <p:cNvGrpSpPr/>
          <p:nvPr/>
        </p:nvGrpSpPr>
        <p:grpSpPr>
          <a:xfrm>
            <a:off x="9662795" y="3137853"/>
            <a:ext cx="2079625" cy="1595437"/>
            <a:chOff x="3200" y="6297"/>
            <a:chExt cx="3276" cy="2513"/>
          </a:xfrm>
        </p:grpSpPr>
        <p:sp>
          <p:nvSpPr>
            <p:cNvPr id="4" name="任意多边形 3"/>
            <p:cNvSpPr/>
            <p:nvPr>
              <p:custDataLst>
                <p:tags r:id="rId17"/>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6" name="矩形 5"/>
            <p:cNvSpPr/>
            <p:nvPr>
              <p:custDataLst>
                <p:tags r:id="rId18"/>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 name="圆角矩形 6"/>
            <p:cNvSpPr/>
            <p:nvPr>
              <p:custDataLst>
                <p:tags r:id="rId19"/>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 name="圆角矩形 7"/>
            <p:cNvSpPr/>
            <p:nvPr>
              <p:custDataLst>
                <p:tags r:id="rId20"/>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9" name="文本框 8"/>
            <p:cNvSpPr txBox="1"/>
            <p:nvPr>
              <p:custDataLst>
                <p:tags r:id="rId21"/>
              </p:custDataLst>
            </p:nvPr>
          </p:nvSpPr>
          <p:spPr>
            <a:xfrm>
              <a:off x="3200" y="7196"/>
              <a:ext cx="3276" cy="1598"/>
            </a:xfrm>
            <a:prstGeom prst="rect">
              <a:avLst/>
            </a:prstGeom>
            <a:noFill/>
          </p:spPr>
          <p:txBody>
            <a:bodyPr wrap="none" rtlCol="0" anchor="ctr">
              <a:normAutofit/>
            </a:bodyPr>
            <a:p>
              <a:pPr algn="ctr">
                <a:lnSpc>
                  <a:spcPct val="120000"/>
                </a:lnSpc>
              </a:pPr>
              <a:r>
                <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4. 护理人员手</a:t>
              </a:r>
              <a:endPar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消毒依从性的问题</a:t>
              </a:r>
              <a:endPar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Tree>
    <p:custDataLst>
      <p:tags r:id="rId2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p:tgtEl>
                                          <p:spTgt spid="3"/>
                                        </p:tgtEl>
                                        <p:attrNameLst>
                                          <p:attrName>ppt_y</p:attrName>
                                        </p:attrNameLst>
                                      </p:cBhvr>
                                      <p:tavLst>
                                        <p:tav tm="0">
                                          <p:val>
                                            <p:strVal val="#ppt_y-#ppt_h*1.125000"/>
                                          </p:val>
                                        </p:tav>
                                        <p:tav tm="100000">
                                          <p:val>
                                            <p:strVal val="#ppt_y"/>
                                          </p:val>
                                        </p:tav>
                                      </p:tavLst>
                                    </p:anim>
                                    <p:animEffect transition="in" filter="wipe(down)">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388112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687445" y="2398395"/>
            <a:ext cx="7417435" cy="2999740"/>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药物广泛用于预防、诊断及治疗疾病。给药途径有舌下口服、注射（皮内、皮下、肌内和静脉注射）、含化、吸入、直肠给药和外用等。给药过程是医生开出医嘱，护士实施。正确给药能促进患者的康复，给药错误则会影响治疗效果，给患者带来伤害甚至导致死亡。护理人员应具备药理知识（包括药物作用、剂量、用法、配伍禁忌和给药途径），掌握给药的技能，遵守无菌原则与查对制度，妥善处理各种用物，并注意保护自身的安全。</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6"/>
          <p:cNvSpPr txBox="1"/>
          <p:nvPr>
            <p:custDataLst>
              <p:tags r:id="rId1"/>
            </p:custDataLst>
          </p:nvPr>
        </p:nvSpPr>
        <p:spPr>
          <a:xfrm>
            <a:off x="231407" y="97384"/>
            <a:ext cx="701992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六、护理给药与输血中的法律风险管理</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29690"/>
            <a:ext cx="10972800" cy="4584065"/>
            <a:chOff x="960" y="2094"/>
            <a:chExt cx="17280" cy="7219"/>
          </a:xfrm>
        </p:grpSpPr>
        <p:sp>
          <p:nvSpPr>
            <p:cNvPr id="22" name="矩形: 圆角 1128"/>
            <p:cNvSpPr/>
            <p:nvPr>
              <p:custDataLst>
                <p:tags r:id="rId1"/>
              </p:custDataLst>
            </p:nvPr>
          </p:nvSpPr>
          <p:spPr>
            <a:xfrm>
              <a:off x="960" y="2094"/>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905" y="2477"/>
              <a:ext cx="10734"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（一）标本留取与特殊检查的法律问题</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医疗机构在对患者进行临床诊断和治疗的过程中，往往需要借助对患者的标本进行检查，还要结合一些特殊检查，如 B 超、胃镜、胃肠道造影、结肠镜、CT、磁共振（MRI）和隐私部位的触诊等，以获得反映机体功能状态、病理变化或病因等客观资料，用于协助临床明确疾病的诊断、观察病情、制定防治措施和判断预后。护士在留取标本和特殊检查中扮演重要的角色。护士要明确相关的法律规定，提供合格的标本，给予特殊检查患者恰当的护理，保证各种检查的顺利实施，为诊断治疗提供可靠的依据，保障患者的利益和安全。</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110648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七、标本留取、特殊检查、观察病情与健康教育法律风险管理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5"/>
          <a:stretch>
            <a:fillRect/>
          </a:stretch>
        </p:blipFill>
        <p:spPr>
          <a:xfrm>
            <a:off x="9105900" y="1517015"/>
            <a:ext cx="1950720" cy="39014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smtClean="0">
                <a:solidFill>
                  <a:srgbClr val="0070C0"/>
                </a:solidFill>
                <a:latin typeface="黑体" panose="02010609060101010101" charset="-122"/>
                <a:ea typeface="黑体" panose="02010609060101010101" charset="-122"/>
                <a:cs typeface="+mn-ea"/>
                <a:sym typeface="黑体" panose="02010609060101010101" charset="-122"/>
              </a:rPr>
              <a:t>第七章</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护理行为法律风险管理制度</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388112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687445" y="2606040"/>
            <a:ext cx="7417435" cy="2584450"/>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（二）观察病情的法律问题</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观察病情是护理工作的一项重要内容，是护士的重要职责。护士和患者的接触最密切，护士通过对患者的症状、体征、躯体、精神、心理状况等的观察，从中筛选出有关信息，为诊断、治疗、护理和预防并发症提供依据。护士及时观察与发现病情变化能为患者的诊断、治疗及抢救等赢得宝贵的时间。</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6"/>
          <p:cNvSpPr txBox="1"/>
          <p:nvPr>
            <p:custDataLst>
              <p:tags r:id="rId1"/>
            </p:custDataLst>
          </p:nvPr>
        </p:nvSpPr>
        <p:spPr>
          <a:xfrm>
            <a:off x="231407" y="97384"/>
            <a:ext cx="110648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七、标本留取、特殊检查、观察病情与健康教育法律风险管理</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388112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687445" y="2606040"/>
            <a:ext cx="7417435" cy="2584450"/>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（三）健康教育中的法律问题</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护理学创始人南丁格尔曾倡导：“教育是护理的一部分。”英国官方在国民健康的白皮书中提出：“所有护士都应使自己成为一名健康教育者。”国内外许多护理学家认为，为适应包括护理学在内的现代医学科学的迅猛发展，满足人们日益增长的卫生保健需求，应加强护理工作同健康教育的结合，发挥护士的健康教育职能。</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6"/>
          <p:cNvSpPr txBox="1"/>
          <p:nvPr>
            <p:custDataLst>
              <p:tags r:id="rId1"/>
            </p:custDataLst>
          </p:nvPr>
        </p:nvSpPr>
        <p:spPr>
          <a:xfrm>
            <a:off x="231407" y="97384"/>
            <a:ext cx="110648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七、标本留取、特殊检查、观察病情与健康教育法律风险管理</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862330" y="3902710"/>
            <a:ext cx="3144520" cy="235331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sz="1400" dirty="0" smtClean="0"/>
              <a:t>1. 掌握护士执业过程中医疗护理行为的各种法律风险管理与防范。</a:t>
            </a:r>
            <a:endParaRPr sz="1400" dirty="0" smtClean="0"/>
          </a:p>
          <a:p>
            <a:pPr algn="just" fontAlgn="auto">
              <a:lnSpc>
                <a:spcPct val="150000"/>
              </a:lnSpc>
              <a:spcBef>
                <a:spcPts val="0"/>
              </a:spcBef>
              <a:spcAft>
                <a:spcPts val="0"/>
              </a:spcAft>
            </a:pPr>
            <a:r>
              <a:rPr sz="1400" dirty="0" smtClean="0"/>
              <a:t>2. 熟悉医疗护理行为法律风险的概念及成因，熟悉医疗护理行为法律风险防范与管理的意义及组织管理的方法。</a:t>
            </a:r>
            <a:endParaRPr sz="1400" dirty="0" smtClean="0"/>
          </a:p>
          <a:p>
            <a:pPr algn="just" fontAlgn="auto">
              <a:lnSpc>
                <a:spcPct val="150000"/>
              </a:lnSpc>
              <a:spcBef>
                <a:spcPts val="0"/>
              </a:spcBef>
              <a:spcAft>
                <a:spcPts val="0"/>
              </a:spcAft>
            </a:pPr>
            <a:r>
              <a:rPr sz="1400" dirty="0" smtClean="0"/>
              <a:t>3. 了解医疗过程中工作风险管理制度的建立与完善。</a:t>
            </a:r>
            <a:endParaRPr sz="1400" dirty="0" smtClean="0"/>
          </a:p>
        </p:txBody>
      </p:sp>
      <p:sp>
        <p:nvSpPr>
          <p:cNvPr id="5" name="文本框 22"/>
          <p:cNvSpPr txBox="1"/>
          <p:nvPr/>
        </p:nvSpPr>
        <p:spPr>
          <a:xfrm flipH="1">
            <a:off x="4787265" y="4088765"/>
            <a:ext cx="2822575" cy="73723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lang="zh-CN" altLang="en-US" sz="1400" dirty="0" smtClean="0"/>
              <a:t>具有在护士执业过程中有效管理和防范各种法律风险的基本能力。</a:t>
            </a:r>
            <a:endParaRPr lang="zh-CN" altLang="en-US" sz="1400" dirty="0" smtClean="0"/>
          </a:p>
        </p:txBody>
      </p:sp>
      <p:sp>
        <p:nvSpPr>
          <p:cNvPr id="6" name="文本框 22"/>
          <p:cNvSpPr txBox="1"/>
          <p:nvPr/>
        </p:nvSpPr>
        <p:spPr>
          <a:xfrm flipH="1">
            <a:off x="8314690" y="4138295"/>
            <a:ext cx="2618105" cy="138366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lang="zh-CN" altLang="en-US" sz="1400" dirty="0" smtClean="0"/>
              <a:t>具有在护理执业过程中有效管理和防范各种法律风险的意识和形成管理、防范各种法律风险的基本素养。</a:t>
            </a:r>
            <a:endParaRPr lang="zh-CN" altLang="en-US" sz="1400"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177863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第一节</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医疗护理行为法律风险概述</a:t>
            </a:r>
            <a:r>
              <a:rPr lang="zh-CN" altLang="en-US" sz="65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zh-CN" altLang="en-US" sz="65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388112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790315" y="2500630"/>
            <a:ext cx="7417435" cy="2584450"/>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医疗护理行为法律风险这一概念包含三个方面的内容：其一，风险是在医疗护理活动过程中形成的；其二，医疗护理活动具有潜在的侵害性；其三，因过失所致的侵害应承担法律责任。可以看出医疗护理行为法律风险是反映医疗机构及其医护人员在医疗活动过程中，可能产生的对患者机体、生理、心理等方面潜在的不良后果，而这种不良后果因其过失应承担相应的法律责任。</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6"/>
          <p:cNvSpPr txBox="1"/>
          <p:nvPr>
            <p:custDataLst>
              <p:tags r:id="rId1"/>
            </p:custDataLst>
          </p:nvPr>
        </p:nvSpPr>
        <p:spPr>
          <a:xfrm>
            <a:off x="231407" y="97384"/>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一、医疗护理行为法律风险的概念</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9" name="矩形 126"/>
          <p:cNvSpPr/>
          <p:nvPr>
            <p:custDataLst>
              <p:tags r:id="rId1"/>
            </p:custDataLst>
          </p:nvPr>
        </p:nvSpPr>
        <p:spPr>
          <a:xfrm>
            <a:off x="1558925" y="3979863"/>
            <a:ext cx="50800" cy="1025525"/>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98310" name="矩形 127"/>
          <p:cNvSpPr/>
          <p:nvPr>
            <p:custDataLst>
              <p:tags r:id="rId2"/>
            </p:custDataLst>
          </p:nvPr>
        </p:nvSpPr>
        <p:spPr>
          <a:xfrm>
            <a:off x="1835150" y="3979863"/>
            <a:ext cx="50800" cy="1025525"/>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98311" name="矩形 128"/>
          <p:cNvSpPr/>
          <p:nvPr>
            <p:custDataLst>
              <p:tags r:id="rId3"/>
            </p:custDataLst>
          </p:nvPr>
        </p:nvSpPr>
        <p:spPr>
          <a:xfrm>
            <a:off x="2112963" y="3979863"/>
            <a:ext cx="50800" cy="1025525"/>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98312" name="矩形 129"/>
          <p:cNvSpPr/>
          <p:nvPr>
            <p:custDataLst>
              <p:tags r:id="rId4"/>
            </p:custDataLst>
          </p:nvPr>
        </p:nvSpPr>
        <p:spPr>
          <a:xfrm>
            <a:off x="754063" y="4021138"/>
            <a:ext cx="139700" cy="282575"/>
          </a:xfrm>
          <a:prstGeom prst="rect">
            <a:avLst/>
          </a:prstGeom>
          <a:solidFill>
            <a:srgbClr val="08C5FF"/>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98313" name="任意多边形 130"/>
          <p:cNvSpPr/>
          <p:nvPr>
            <p:custDataLst>
              <p:tags r:id="rId5"/>
            </p:custDataLst>
          </p:nvPr>
        </p:nvSpPr>
        <p:spPr>
          <a:xfrm>
            <a:off x="728663" y="3995738"/>
            <a:ext cx="190500" cy="333375"/>
          </a:xfrm>
          <a:custGeom>
            <a:avLst/>
            <a:gdLst/>
            <a:ahLst/>
            <a:cxnLst>
              <a:cxn ang="0">
                <a:pos x="190500" y="334010"/>
              </a:cxn>
              <a:cxn ang="0">
                <a:pos x="0" y="334010"/>
              </a:cxn>
              <a:cxn ang="0">
                <a:pos x="0" y="0"/>
              </a:cxn>
              <a:cxn ang="0">
                <a:pos x="190500" y="0"/>
              </a:cxn>
              <a:cxn ang="0">
                <a:pos x="190500" y="334010"/>
              </a:cxn>
              <a:cxn ang="0">
                <a:pos x="50800" y="282225"/>
              </a:cxn>
              <a:cxn ang="0">
                <a:pos x="137160" y="282225"/>
              </a:cxn>
              <a:cxn ang="0">
                <a:pos x="137160" y="54373"/>
              </a:cxn>
              <a:cxn ang="0">
                <a:pos x="50800" y="54373"/>
              </a:cxn>
              <a:cxn ang="0">
                <a:pos x="50800" y="282225"/>
              </a:cxn>
            </a:cxnLst>
            <a:pathLst>
              <a:path w="75" h="129">
                <a:moveTo>
                  <a:pt x="75" y="129"/>
                </a:moveTo>
                <a:lnTo>
                  <a:pt x="0" y="129"/>
                </a:lnTo>
                <a:lnTo>
                  <a:pt x="0" y="0"/>
                </a:lnTo>
                <a:lnTo>
                  <a:pt x="75" y="0"/>
                </a:lnTo>
                <a:lnTo>
                  <a:pt x="75" y="129"/>
                </a:lnTo>
                <a:close/>
                <a:moveTo>
                  <a:pt x="20" y="109"/>
                </a:moveTo>
                <a:lnTo>
                  <a:pt x="54" y="109"/>
                </a:lnTo>
                <a:lnTo>
                  <a:pt x="54" y="21"/>
                </a:lnTo>
                <a:lnTo>
                  <a:pt x="20" y="21"/>
                </a:lnTo>
                <a:lnTo>
                  <a:pt x="20" y="109"/>
                </a:lnTo>
                <a:close/>
              </a:path>
            </a:pathLst>
          </a:custGeom>
          <a:solidFill>
            <a:srgbClr val="545454"/>
          </a:solidFill>
          <a:ln w="9525">
            <a:noFill/>
          </a:ln>
        </p:spPr>
        <p:txBody>
          <a:bodyPr/>
          <a:p>
            <a:endParaRPr lang="zh-CN" altLang="en-US"/>
          </a:p>
        </p:txBody>
      </p:sp>
      <p:sp>
        <p:nvSpPr>
          <p:cNvPr id="98314" name="任意多边形 131"/>
          <p:cNvSpPr/>
          <p:nvPr>
            <p:custDataLst>
              <p:tags r:id="rId6"/>
            </p:custDataLst>
          </p:nvPr>
        </p:nvSpPr>
        <p:spPr>
          <a:xfrm>
            <a:off x="893763" y="3367088"/>
            <a:ext cx="2211387" cy="1593850"/>
          </a:xfrm>
          <a:custGeom>
            <a:avLst/>
            <a:gdLst/>
            <a:ahLst/>
            <a:cxnLst>
              <a:cxn ang="0">
                <a:pos x="2211705" y="716397"/>
              </a:cxn>
              <a:cxn ang="0">
                <a:pos x="2211705" y="0"/>
              </a:cxn>
              <a:cxn ang="0">
                <a:pos x="1507587" y="716397"/>
              </a:cxn>
              <a:cxn ang="0">
                <a:pos x="0" y="716397"/>
              </a:cxn>
              <a:cxn ang="0">
                <a:pos x="0" y="876817"/>
              </a:cxn>
              <a:cxn ang="0">
                <a:pos x="1507587" y="876817"/>
              </a:cxn>
              <a:cxn ang="0">
                <a:pos x="2211705" y="1593215"/>
              </a:cxn>
              <a:cxn ang="0">
                <a:pos x="2211705" y="876817"/>
              </a:cxn>
              <a:cxn ang="0">
                <a:pos x="2211705" y="876817"/>
              </a:cxn>
              <a:cxn ang="0">
                <a:pos x="2211705" y="716397"/>
              </a:cxn>
            </a:cxnLst>
            <a:pathLst>
              <a:path w="1024" h="725">
                <a:moveTo>
                  <a:pt x="1024" y="326"/>
                </a:moveTo>
                <a:cubicBezTo>
                  <a:pt x="1024" y="0"/>
                  <a:pt x="1024" y="0"/>
                  <a:pt x="1024" y="0"/>
                </a:cubicBezTo>
                <a:cubicBezTo>
                  <a:pt x="1024" y="180"/>
                  <a:pt x="878" y="326"/>
                  <a:pt x="698" y="326"/>
                </a:cubicBezTo>
                <a:cubicBezTo>
                  <a:pt x="0" y="326"/>
                  <a:pt x="0" y="326"/>
                  <a:pt x="0" y="326"/>
                </a:cubicBezTo>
                <a:cubicBezTo>
                  <a:pt x="0" y="399"/>
                  <a:pt x="0" y="399"/>
                  <a:pt x="0" y="399"/>
                </a:cubicBezTo>
                <a:cubicBezTo>
                  <a:pt x="698" y="399"/>
                  <a:pt x="698" y="399"/>
                  <a:pt x="698" y="399"/>
                </a:cubicBezTo>
                <a:cubicBezTo>
                  <a:pt x="878" y="399"/>
                  <a:pt x="1024" y="545"/>
                  <a:pt x="1024" y="725"/>
                </a:cubicBezTo>
                <a:cubicBezTo>
                  <a:pt x="1024" y="399"/>
                  <a:pt x="1024" y="399"/>
                  <a:pt x="1024" y="399"/>
                </a:cubicBezTo>
                <a:cubicBezTo>
                  <a:pt x="1024" y="399"/>
                  <a:pt x="1024" y="399"/>
                  <a:pt x="1024" y="399"/>
                </a:cubicBezTo>
                <a:cubicBezTo>
                  <a:pt x="1024" y="326"/>
                  <a:pt x="1024" y="326"/>
                  <a:pt x="1024" y="326"/>
                </a:cubicBezTo>
                <a:close/>
              </a:path>
            </a:pathLst>
          </a:custGeom>
          <a:solidFill>
            <a:srgbClr val="FFFFFF"/>
          </a:solidFill>
          <a:ln w="9525">
            <a:noFill/>
          </a:ln>
        </p:spPr>
        <p:txBody>
          <a:bodyPr/>
          <a:p>
            <a:endParaRPr lang="zh-CN" altLang="en-US"/>
          </a:p>
        </p:txBody>
      </p:sp>
      <p:sp>
        <p:nvSpPr>
          <p:cNvPr id="98315" name="任意多边形 132"/>
          <p:cNvSpPr/>
          <p:nvPr>
            <p:custDataLst>
              <p:tags r:id="rId7"/>
            </p:custDataLst>
          </p:nvPr>
        </p:nvSpPr>
        <p:spPr>
          <a:xfrm>
            <a:off x="865188" y="3367088"/>
            <a:ext cx="2268537" cy="1593850"/>
          </a:xfrm>
          <a:custGeom>
            <a:avLst/>
            <a:gdLst/>
            <a:ahLst/>
            <a:cxnLst>
              <a:cxn ang="0">
                <a:pos x="2267585" y="1593215"/>
              </a:cxn>
              <a:cxn ang="0">
                <a:pos x="2215655" y="1593215"/>
              </a:cxn>
              <a:cxn ang="0">
                <a:pos x="1536245" y="903188"/>
              </a:cxn>
              <a:cxn ang="0">
                <a:pos x="0" y="903188"/>
              </a:cxn>
              <a:cxn ang="0">
                <a:pos x="0" y="690026"/>
              </a:cxn>
              <a:cxn ang="0">
                <a:pos x="1536245" y="690026"/>
              </a:cxn>
              <a:cxn ang="0">
                <a:pos x="2215655" y="0"/>
              </a:cxn>
              <a:cxn ang="0">
                <a:pos x="2267585" y="0"/>
              </a:cxn>
              <a:cxn ang="0">
                <a:pos x="2267585" y="1593215"/>
              </a:cxn>
              <a:cxn ang="0">
                <a:pos x="51929" y="850447"/>
              </a:cxn>
              <a:cxn ang="0">
                <a:pos x="1536245" y="850447"/>
              </a:cxn>
              <a:cxn ang="0">
                <a:pos x="2215655" y="1318522"/>
              </a:cxn>
              <a:cxn ang="0">
                <a:pos x="2215655" y="274692"/>
              </a:cxn>
              <a:cxn ang="0">
                <a:pos x="1536245" y="742767"/>
              </a:cxn>
              <a:cxn ang="0">
                <a:pos x="51929" y="742767"/>
              </a:cxn>
              <a:cxn ang="0">
                <a:pos x="51929" y="850447"/>
              </a:cxn>
            </a:cxnLst>
            <a:pathLst>
              <a:path w="1048" h="725">
                <a:moveTo>
                  <a:pt x="1048" y="725"/>
                </a:moveTo>
                <a:cubicBezTo>
                  <a:pt x="1024" y="725"/>
                  <a:pt x="1024" y="725"/>
                  <a:pt x="1024" y="725"/>
                </a:cubicBezTo>
                <a:cubicBezTo>
                  <a:pt x="1024" y="552"/>
                  <a:pt x="883" y="411"/>
                  <a:pt x="710" y="411"/>
                </a:cubicBezTo>
                <a:cubicBezTo>
                  <a:pt x="0" y="411"/>
                  <a:pt x="0" y="411"/>
                  <a:pt x="0" y="411"/>
                </a:cubicBezTo>
                <a:cubicBezTo>
                  <a:pt x="0" y="314"/>
                  <a:pt x="0" y="314"/>
                  <a:pt x="0" y="314"/>
                </a:cubicBezTo>
                <a:cubicBezTo>
                  <a:pt x="710" y="314"/>
                  <a:pt x="710" y="314"/>
                  <a:pt x="710" y="314"/>
                </a:cubicBezTo>
                <a:cubicBezTo>
                  <a:pt x="883" y="314"/>
                  <a:pt x="1024" y="173"/>
                  <a:pt x="1024" y="0"/>
                </a:cubicBezTo>
                <a:cubicBezTo>
                  <a:pt x="1048" y="0"/>
                  <a:pt x="1048" y="0"/>
                  <a:pt x="1048" y="0"/>
                </a:cubicBezTo>
                <a:lnTo>
                  <a:pt x="1048" y="725"/>
                </a:lnTo>
                <a:close/>
                <a:moveTo>
                  <a:pt x="24" y="387"/>
                </a:moveTo>
                <a:cubicBezTo>
                  <a:pt x="710" y="387"/>
                  <a:pt x="710" y="387"/>
                  <a:pt x="710" y="387"/>
                </a:cubicBezTo>
                <a:cubicBezTo>
                  <a:pt x="852" y="387"/>
                  <a:pt x="974" y="475"/>
                  <a:pt x="1024" y="600"/>
                </a:cubicBezTo>
                <a:cubicBezTo>
                  <a:pt x="1024" y="125"/>
                  <a:pt x="1024" y="125"/>
                  <a:pt x="1024" y="125"/>
                </a:cubicBezTo>
                <a:cubicBezTo>
                  <a:pt x="974" y="250"/>
                  <a:pt x="852" y="338"/>
                  <a:pt x="710" y="338"/>
                </a:cubicBezTo>
                <a:cubicBezTo>
                  <a:pt x="24" y="338"/>
                  <a:pt x="24" y="338"/>
                  <a:pt x="24" y="338"/>
                </a:cubicBezTo>
                <a:lnTo>
                  <a:pt x="24" y="387"/>
                </a:lnTo>
                <a:close/>
              </a:path>
            </a:pathLst>
          </a:custGeom>
          <a:solidFill>
            <a:srgbClr val="545454"/>
          </a:solidFill>
          <a:ln w="9525">
            <a:noFill/>
          </a:ln>
        </p:spPr>
        <p:txBody>
          <a:bodyPr/>
          <a:p>
            <a:endParaRPr lang="zh-CN" altLang="en-US"/>
          </a:p>
        </p:txBody>
      </p:sp>
      <p:sp>
        <p:nvSpPr>
          <p:cNvPr id="98316" name="任意多边形 133"/>
          <p:cNvSpPr/>
          <p:nvPr>
            <p:custDataLst>
              <p:tags r:id="rId8"/>
            </p:custDataLst>
          </p:nvPr>
        </p:nvSpPr>
        <p:spPr>
          <a:xfrm>
            <a:off x="1169988" y="4243388"/>
            <a:ext cx="1411287" cy="623887"/>
          </a:xfrm>
          <a:custGeom>
            <a:avLst/>
            <a:gdLst/>
            <a:ahLst/>
            <a:cxnLst>
              <a:cxn ang="0">
                <a:pos x="1105109" y="0"/>
              </a:cxn>
              <a:cxn ang="0">
                <a:pos x="306495" y="0"/>
              </a:cxn>
              <a:cxn ang="0">
                <a:pos x="0" y="312568"/>
              </a:cxn>
              <a:cxn ang="0">
                <a:pos x="306495" y="622935"/>
              </a:cxn>
              <a:cxn ang="0">
                <a:pos x="1105109" y="622935"/>
              </a:cxn>
              <a:cxn ang="0">
                <a:pos x="1411605" y="312568"/>
              </a:cxn>
              <a:cxn ang="0">
                <a:pos x="1105109" y="0"/>
              </a:cxn>
              <a:cxn ang="0">
                <a:pos x="1105109" y="530485"/>
              </a:cxn>
              <a:cxn ang="0">
                <a:pos x="887109" y="530485"/>
              </a:cxn>
              <a:cxn ang="0">
                <a:pos x="522337" y="530485"/>
              </a:cxn>
              <a:cxn ang="0">
                <a:pos x="306495" y="530485"/>
              </a:cxn>
              <a:cxn ang="0">
                <a:pos x="90653" y="312568"/>
              </a:cxn>
              <a:cxn ang="0">
                <a:pos x="306495" y="92449"/>
              </a:cxn>
              <a:cxn ang="0">
                <a:pos x="522337" y="92449"/>
              </a:cxn>
              <a:cxn ang="0">
                <a:pos x="887109" y="92449"/>
              </a:cxn>
              <a:cxn ang="0">
                <a:pos x="1105109" y="92449"/>
              </a:cxn>
              <a:cxn ang="0">
                <a:pos x="1320951" y="312568"/>
              </a:cxn>
              <a:cxn ang="0">
                <a:pos x="1105109" y="530485"/>
              </a:cxn>
            </a:cxnLst>
            <a:pathLst>
              <a:path w="654" h="283">
                <a:moveTo>
                  <a:pt x="512" y="0"/>
                </a:moveTo>
                <a:cubicBezTo>
                  <a:pt x="142" y="0"/>
                  <a:pt x="142" y="0"/>
                  <a:pt x="142" y="0"/>
                </a:cubicBezTo>
                <a:cubicBezTo>
                  <a:pt x="63" y="0"/>
                  <a:pt x="0" y="63"/>
                  <a:pt x="0" y="142"/>
                </a:cubicBezTo>
                <a:cubicBezTo>
                  <a:pt x="0" y="220"/>
                  <a:pt x="63" y="283"/>
                  <a:pt x="142" y="283"/>
                </a:cubicBezTo>
                <a:cubicBezTo>
                  <a:pt x="512" y="283"/>
                  <a:pt x="512" y="283"/>
                  <a:pt x="512" y="283"/>
                </a:cubicBezTo>
                <a:cubicBezTo>
                  <a:pt x="590" y="283"/>
                  <a:pt x="654" y="220"/>
                  <a:pt x="654" y="142"/>
                </a:cubicBezTo>
                <a:cubicBezTo>
                  <a:pt x="654" y="63"/>
                  <a:pt x="590" y="0"/>
                  <a:pt x="512" y="0"/>
                </a:cubicBezTo>
                <a:close/>
                <a:moveTo>
                  <a:pt x="512" y="241"/>
                </a:moveTo>
                <a:cubicBezTo>
                  <a:pt x="411" y="241"/>
                  <a:pt x="411" y="241"/>
                  <a:pt x="411" y="241"/>
                </a:cubicBezTo>
                <a:cubicBezTo>
                  <a:pt x="242" y="241"/>
                  <a:pt x="242" y="241"/>
                  <a:pt x="242" y="241"/>
                </a:cubicBezTo>
                <a:cubicBezTo>
                  <a:pt x="142" y="241"/>
                  <a:pt x="142" y="241"/>
                  <a:pt x="142" y="241"/>
                </a:cubicBezTo>
                <a:cubicBezTo>
                  <a:pt x="87" y="241"/>
                  <a:pt x="42" y="197"/>
                  <a:pt x="42" y="142"/>
                </a:cubicBezTo>
                <a:cubicBezTo>
                  <a:pt x="42" y="87"/>
                  <a:pt x="87" y="42"/>
                  <a:pt x="142" y="42"/>
                </a:cubicBezTo>
                <a:cubicBezTo>
                  <a:pt x="242" y="42"/>
                  <a:pt x="242" y="42"/>
                  <a:pt x="242" y="42"/>
                </a:cubicBezTo>
                <a:cubicBezTo>
                  <a:pt x="411" y="42"/>
                  <a:pt x="411" y="42"/>
                  <a:pt x="411" y="42"/>
                </a:cubicBezTo>
                <a:cubicBezTo>
                  <a:pt x="512" y="42"/>
                  <a:pt x="512" y="42"/>
                  <a:pt x="512" y="42"/>
                </a:cubicBezTo>
                <a:cubicBezTo>
                  <a:pt x="567" y="42"/>
                  <a:pt x="612" y="87"/>
                  <a:pt x="612" y="142"/>
                </a:cubicBezTo>
                <a:cubicBezTo>
                  <a:pt x="612" y="197"/>
                  <a:pt x="567" y="241"/>
                  <a:pt x="512" y="241"/>
                </a:cubicBezTo>
                <a:close/>
              </a:path>
            </a:pathLst>
          </a:custGeom>
          <a:solidFill>
            <a:srgbClr val="EF5E5E"/>
          </a:solidFill>
          <a:ln w="9525">
            <a:noFill/>
          </a:ln>
        </p:spPr>
        <p:txBody>
          <a:bodyPr/>
          <a:p>
            <a:endParaRPr lang="zh-CN" altLang="en-US"/>
          </a:p>
        </p:txBody>
      </p:sp>
      <p:sp>
        <p:nvSpPr>
          <p:cNvPr id="98317" name="任意多边形 134"/>
          <p:cNvSpPr/>
          <p:nvPr>
            <p:custDataLst>
              <p:tags r:id="rId9"/>
            </p:custDataLst>
          </p:nvPr>
        </p:nvSpPr>
        <p:spPr>
          <a:xfrm>
            <a:off x="1143000" y="4217988"/>
            <a:ext cx="1466850" cy="674687"/>
          </a:xfrm>
          <a:custGeom>
            <a:avLst/>
            <a:gdLst/>
            <a:ahLst/>
            <a:cxnLst>
              <a:cxn ang="0">
                <a:pos x="1134162" y="675005"/>
              </a:cxn>
              <a:cxn ang="0">
                <a:pos x="333322" y="675005"/>
              </a:cxn>
              <a:cxn ang="0">
                <a:pos x="0" y="338601"/>
              </a:cxn>
              <a:cxn ang="0">
                <a:pos x="333322" y="0"/>
              </a:cxn>
              <a:cxn ang="0">
                <a:pos x="1134162" y="0"/>
              </a:cxn>
              <a:cxn ang="0">
                <a:pos x="1467485" y="338601"/>
              </a:cxn>
              <a:cxn ang="0">
                <a:pos x="1134162" y="675005"/>
              </a:cxn>
              <a:cxn ang="0">
                <a:pos x="333322" y="52769"/>
              </a:cxn>
              <a:cxn ang="0">
                <a:pos x="51946" y="338601"/>
              </a:cxn>
              <a:cxn ang="0">
                <a:pos x="333322" y="622235"/>
              </a:cxn>
              <a:cxn ang="0">
                <a:pos x="1134162" y="622235"/>
              </a:cxn>
              <a:cxn ang="0">
                <a:pos x="1415538" y="338601"/>
              </a:cxn>
              <a:cxn ang="0">
                <a:pos x="1134162" y="52769"/>
              </a:cxn>
              <a:cxn ang="0">
                <a:pos x="333322" y="52769"/>
              </a:cxn>
              <a:cxn ang="0">
                <a:pos x="1134162" y="582659"/>
              </a:cxn>
              <a:cxn ang="0">
                <a:pos x="333322" y="582659"/>
              </a:cxn>
              <a:cxn ang="0">
                <a:pos x="90906" y="338601"/>
              </a:cxn>
              <a:cxn ang="0">
                <a:pos x="333322" y="92345"/>
              </a:cxn>
              <a:cxn ang="0">
                <a:pos x="1134162" y="92345"/>
              </a:cxn>
              <a:cxn ang="0">
                <a:pos x="1376578" y="338601"/>
              </a:cxn>
              <a:cxn ang="0">
                <a:pos x="1134162" y="582659"/>
              </a:cxn>
              <a:cxn ang="0">
                <a:pos x="333322" y="145115"/>
              </a:cxn>
              <a:cxn ang="0">
                <a:pos x="142852" y="338601"/>
              </a:cxn>
              <a:cxn ang="0">
                <a:pos x="333322" y="529889"/>
              </a:cxn>
              <a:cxn ang="0">
                <a:pos x="1134162" y="529889"/>
              </a:cxn>
              <a:cxn ang="0">
                <a:pos x="1324632" y="338601"/>
              </a:cxn>
              <a:cxn ang="0">
                <a:pos x="1134162" y="145115"/>
              </a:cxn>
              <a:cxn ang="0">
                <a:pos x="333322" y="145115"/>
              </a:cxn>
            </a:cxnLst>
            <a:pathLst>
              <a:path w="678" h="307">
                <a:moveTo>
                  <a:pt x="524" y="307"/>
                </a:moveTo>
                <a:cubicBezTo>
                  <a:pt x="154" y="307"/>
                  <a:pt x="154" y="307"/>
                  <a:pt x="154" y="307"/>
                </a:cubicBezTo>
                <a:cubicBezTo>
                  <a:pt x="69" y="307"/>
                  <a:pt x="0" y="239"/>
                  <a:pt x="0" y="154"/>
                </a:cubicBezTo>
                <a:cubicBezTo>
                  <a:pt x="0" y="69"/>
                  <a:pt x="69" y="0"/>
                  <a:pt x="154" y="0"/>
                </a:cubicBezTo>
                <a:cubicBezTo>
                  <a:pt x="524" y="0"/>
                  <a:pt x="524" y="0"/>
                  <a:pt x="524" y="0"/>
                </a:cubicBezTo>
                <a:cubicBezTo>
                  <a:pt x="609" y="0"/>
                  <a:pt x="678" y="69"/>
                  <a:pt x="678" y="154"/>
                </a:cubicBezTo>
                <a:cubicBezTo>
                  <a:pt x="678" y="239"/>
                  <a:pt x="609" y="307"/>
                  <a:pt x="524" y="307"/>
                </a:cubicBezTo>
                <a:close/>
                <a:moveTo>
                  <a:pt x="154" y="24"/>
                </a:moveTo>
                <a:cubicBezTo>
                  <a:pt x="82" y="24"/>
                  <a:pt x="24" y="82"/>
                  <a:pt x="24" y="154"/>
                </a:cubicBezTo>
                <a:cubicBezTo>
                  <a:pt x="24" y="225"/>
                  <a:pt x="82" y="283"/>
                  <a:pt x="154" y="283"/>
                </a:cubicBezTo>
                <a:cubicBezTo>
                  <a:pt x="524" y="283"/>
                  <a:pt x="524" y="283"/>
                  <a:pt x="524" y="283"/>
                </a:cubicBezTo>
                <a:cubicBezTo>
                  <a:pt x="595" y="283"/>
                  <a:pt x="654" y="225"/>
                  <a:pt x="654" y="154"/>
                </a:cubicBezTo>
                <a:cubicBezTo>
                  <a:pt x="654" y="82"/>
                  <a:pt x="595" y="24"/>
                  <a:pt x="524" y="24"/>
                </a:cubicBezTo>
                <a:lnTo>
                  <a:pt x="154" y="24"/>
                </a:lnTo>
                <a:close/>
                <a:moveTo>
                  <a:pt x="524" y="265"/>
                </a:moveTo>
                <a:cubicBezTo>
                  <a:pt x="154" y="265"/>
                  <a:pt x="154" y="265"/>
                  <a:pt x="154" y="265"/>
                </a:cubicBezTo>
                <a:cubicBezTo>
                  <a:pt x="92" y="265"/>
                  <a:pt x="42" y="215"/>
                  <a:pt x="42" y="154"/>
                </a:cubicBezTo>
                <a:cubicBezTo>
                  <a:pt x="42" y="92"/>
                  <a:pt x="92" y="42"/>
                  <a:pt x="154" y="42"/>
                </a:cubicBezTo>
                <a:cubicBezTo>
                  <a:pt x="524" y="42"/>
                  <a:pt x="524" y="42"/>
                  <a:pt x="524" y="42"/>
                </a:cubicBezTo>
                <a:cubicBezTo>
                  <a:pt x="586" y="42"/>
                  <a:pt x="636" y="92"/>
                  <a:pt x="636" y="154"/>
                </a:cubicBezTo>
                <a:cubicBezTo>
                  <a:pt x="636" y="215"/>
                  <a:pt x="586" y="265"/>
                  <a:pt x="524" y="265"/>
                </a:cubicBezTo>
                <a:close/>
                <a:moveTo>
                  <a:pt x="154" y="66"/>
                </a:moveTo>
                <a:cubicBezTo>
                  <a:pt x="105" y="66"/>
                  <a:pt x="66" y="105"/>
                  <a:pt x="66" y="154"/>
                </a:cubicBezTo>
                <a:cubicBezTo>
                  <a:pt x="66" y="202"/>
                  <a:pt x="105" y="241"/>
                  <a:pt x="154" y="241"/>
                </a:cubicBezTo>
                <a:cubicBezTo>
                  <a:pt x="524" y="241"/>
                  <a:pt x="524" y="241"/>
                  <a:pt x="524" y="241"/>
                </a:cubicBezTo>
                <a:cubicBezTo>
                  <a:pt x="572" y="241"/>
                  <a:pt x="612" y="202"/>
                  <a:pt x="612" y="154"/>
                </a:cubicBezTo>
                <a:cubicBezTo>
                  <a:pt x="612" y="105"/>
                  <a:pt x="572" y="66"/>
                  <a:pt x="524" y="66"/>
                </a:cubicBezTo>
                <a:lnTo>
                  <a:pt x="154" y="66"/>
                </a:lnTo>
                <a:close/>
              </a:path>
            </a:pathLst>
          </a:custGeom>
          <a:solidFill>
            <a:srgbClr val="545454"/>
          </a:solidFill>
          <a:ln w="9525">
            <a:noFill/>
          </a:ln>
        </p:spPr>
        <p:txBody>
          <a:bodyPr/>
          <a:p>
            <a:endParaRPr lang="zh-CN" altLang="en-US"/>
          </a:p>
        </p:txBody>
      </p:sp>
      <p:sp>
        <p:nvSpPr>
          <p:cNvPr id="98318" name="矩形 135"/>
          <p:cNvSpPr/>
          <p:nvPr>
            <p:custDataLst>
              <p:tags r:id="rId10"/>
            </p:custDataLst>
          </p:nvPr>
        </p:nvSpPr>
        <p:spPr>
          <a:xfrm>
            <a:off x="1516063" y="4979988"/>
            <a:ext cx="136525"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98319" name="矩形 136"/>
          <p:cNvSpPr/>
          <p:nvPr>
            <p:custDataLst>
              <p:tags r:id="rId11"/>
            </p:custDataLst>
          </p:nvPr>
        </p:nvSpPr>
        <p:spPr>
          <a:xfrm>
            <a:off x="1792288" y="4979988"/>
            <a:ext cx="138112"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98320" name="矩形 137"/>
          <p:cNvSpPr/>
          <p:nvPr>
            <p:custDataLst>
              <p:tags r:id="rId12"/>
            </p:custDataLst>
          </p:nvPr>
        </p:nvSpPr>
        <p:spPr>
          <a:xfrm>
            <a:off x="2070100" y="4979988"/>
            <a:ext cx="136525"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98321" name="矩形 138"/>
          <p:cNvSpPr/>
          <p:nvPr>
            <p:custDataLst>
              <p:tags r:id="rId13"/>
            </p:custDataLst>
          </p:nvPr>
        </p:nvSpPr>
        <p:spPr>
          <a:xfrm>
            <a:off x="1516063" y="3954463"/>
            <a:ext cx="136525"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98322" name="矩形 139"/>
          <p:cNvSpPr/>
          <p:nvPr>
            <p:custDataLst>
              <p:tags r:id="rId14"/>
            </p:custDataLst>
          </p:nvPr>
        </p:nvSpPr>
        <p:spPr>
          <a:xfrm>
            <a:off x="1792288" y="3954463"/>
            <a:ext cx="138112"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98323" name="矩形 140"/>
          <p:cNvSpPr/>
          <p:nvPr>
            <p:custDataLst>
              <p:tags r:id="rId15"/>
            </p:custDataLst>
          </p:nvPr>
        </p:nvSpPr>
        <p:spPr>
          <a:xfrm>
            <a:off x="2070100" y="3954463"/>
            <a:ext cx="136525"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98324" name="矩形 141"/>
          <p:cNvSpPr/>
          <p:nvPr>
            <p:custDataLst>
              <p:tags r:id="rId16"/>
            </p:custDataLst>
          </p:nvPr>
        </p:nvSpPr>
        <p:spPr>
          <a:xfrm>
            <a:off x="3105150" y="3317875"/>
            <a:ext cx="139700" cy="1689100"/>
          </a:xfrm>
          <a:prstGeom prst="rect">
            <a:avLst/>
          </a:prstGeom>
          <a:solidFill>
            <a:srgbClr val="08C5FF"/>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98325" name="任意多边形 142"/>
          <p:cNvSpPr/>
          <p:nvPr>
            <p:custDataLst>
              <p:tags r:id="rId17"/>
            </p:custDataLst>
          </p:nvPr>
        </p:nvSpPr>
        <p:spPr>
          <a:xfrm>
            <a:off x="3079750" y="3292475"/>
            <a:ext cx="190500" cy="1739900"/>
          </a:xfrm>
          <a:custGeom>
            <a:avLst/>
            <a:gdLst/>
            <a:ahLst/>
            <a:cxnLst>
              <a:cxn ang="0">
                <a:pos x="190500" y="1739900"/>
              </a:cxn>
              <a:cxn ang="0">
                <a:pos x="0" y="1739900"/>
              </a:cxn>
              <a:cxn ang="0">
                <a:pos x="0" y="0"/>
              </a:cxn>
              <a:cxn ang="0">
                <a:pos x="190500" y="0"/>
              </a:cxn>
              <a:cxn ang="0">
                <a:pos x="190500" y="1739900"/>
              </a:cxn>
              <a:cxn ang="0">
                <a:pos x="53340" y="1688194"/>
              </a:cxn>
              <a:cxn ang="0">
                <a:pos x="139700" y="1688194"/>
              </a:cxn>
              <a:cxn ang="0">
                <a:pos x="139700" y="54291"/>
              </a:cxn>
              <a:cxn ang="0">
                <a:pos x="53340" y="54291"/>
              </a:cxn>
              <a:cxn ang="0">
                <a:pos x="53340" y="1688194"/>
              </a:cxn>
            </a:cxnLst>
            <a:pathLst>
              <a:path w="75" h="673">
                <a:moveTo>
                  <a:pt x="75" y="673"/>
                </a:moveTo>
                <a:lnTo>
                  <a:pt x="0" y="673"/>
                </a:lnTo>
                <a:lnTo>
                  <a:pt x="0" y="0"/>
                </a:lnTo>
                <a:lnTo>
                  <a:pt x="75" y="0"/>
                </a:lnTo>
                <a:lnTo>
                  <a:pt x="75" y="673"/>
                </a:lnTo>
                <a:close/>
                <a:moveTo>
                  <a:pt x="21" y="653"/>
                </a:moveTo>
                <a:lnTo>
                  <a:pt x="55" y="653"/>
                </a:lnTo>
                <a:lnTo>
                  <a:pt x="55" y="21"/>
                </a:lnTo>
                <a:lnTo>
                  <a:pt x="21" y="21"/>
                </a:lnTo>
                <a:lnTo>
                  <a:pt x="21" y="653"/>
                </a:lnTo>
                <a:close/>
              </a:path>
            </a:pathLst>
          </a:custGeom>
          <a:solidFill>
            <a:srgbClr val="545454"/>
          </a:solidFill>
          <a:ln w="9525">
            <a:noFill/>
          </a:ln>
        </p:spPr>
        <p:txBody>
          <a:bodyPr/>
          <a:p>
            <a:endParaRPr lang="zh-CN" altLang="en-US"/>
          </a:p>
        </p:txBody>
      </p:sp>
      <p:sp>
        <p:nvSpPr>
          <p:cNvPr id="98326" name="任意多边形 143"/>
          <p:cNvSpPr/>
          <p:nvPr>
            <p:custDataLst>
              <p:tags r:id="rId18"/>
            </p:custDataLst>
          </p:nvPr>
        </p:nvSpPr>
        <p:spPr>
          <a:xfrm>
            <a:off x="919163" y="3111500"/>
            <a:ext cx="1236662" cy="223838"/>
          </a:xfrm>
          <a:custGeom>
            <a:avLst/>
            <a:gdLst/>
            <a:ahLst/>
            <a:cxnLst>
              <a:cxn ang="0">
                <a:pos x="1069913" y="200783"/>
              </a:cxn>
              <a:cxn ang="0">
                <a:pos x="901321" y="130945"/>
              </a:cxn>
              <a:cxn ang="0">
                <a:pos x="637625" y="130945"/>
              </a:cxn>
              <a:cxn ang="0">
                <a:pos x="631141" y="139675"/>
              </a:cxn>
              <a:cxn ang="0">
                <a:pos x="628979" y="139675"/>
              </a:cxn>
              <a:cxn ang="0">
                <a:pos x="300440" y="130945"/>
              </a:cxn>
              <a:cxn ang="0">
                <a:pos x="36744" y="130945"/>
              </a:cxn>
              <a:cxn ang="0">
                <a:pos x="0" y="93844"/>
              </a:cxn>
              <a:cxn ang="0">
                <a:pos x="337185" y="93844"/>
              </a:cxn>
              <a:cxn ang="0">
                <a:pos x="600880" y="93844"/>
              </a:cxn>
              <a:cxn ang="0">
                <a:pos x="607365" y="85114"/>
              </a:cxn>
              <a:cxn ang="0">
                <a:pos x="609526" y="85114"/>
              </a:cxn>
              <a:cxn ang="0">
                <a:pos x="938065" y="93844"/>
              </a:cxn>
              <a:cxn ang="0">
                <a:pos x="1199600" y="93844"/>
              </a:cxn>
              <a:cxn ang="0">
                <a:pos x="1236345" y="130945"/>
              </a:cxn>
              <a:cxn ang="0">
                <a:pos x="1069913" y="200783"/>
              </a:cxn>
            </a:cxnLst>
            <a:pathLst>
              <a:path w="572" h="103">
                <a:moveTo>
                  <a:pt x="495" y="92"/>
                </a:moveTo>
                <a:cubicBezTo>
                  <a:pt x="466" y="92"/>
                  <a:pt x="438" y="81"/>
                  <a:pt x="417" y="60"/>
                </a:cubicBezTo>
                <a:cubicBezTo>
                  <a:pt x="383" y="26"/>
                  <a:pt x="329" y="26"/>
                  <a:pt x="295" y="60"/>
                </a:cubicBezTo>
                <a:cubicBezTo>
                  <a:pt x="292" y="64"/>
                  <a:pt x="292" y="64"/>
                  <a:pt x="292" y="64"/>
                </a:cubicBezTo>
                <a:cubicBezTo>
                  <a:pt x="291" y="64"/>
                  <a:pt x="291" y="64"/>
                  <a:pt x="291" y="64"/>
                </a:cubicBezTo>
                <a:cubicBezTo>
                  <a:pt x="248" y="103"/>
                  <a:pt x="181" y="102"/>
                  <a:pt x="139" y="60"/>
                </a:cubicBezTo>
                <a:cubicBezTo>
                  <a:pt x="106" y="26"/>
                  <a:pt x="51" y="26"/>
                  <a:pt x="17" y="60"/>
                </a:cubicBezTo>
                <a:cubicBezTo>
                  <a:pt x="0" y="43"/>
                  <a:pt x="0" y="43"/>
                  <a:pt x="0" y="43"/>
                </a:cubicBezTo>
                <a:cubicBezTo>
                  <a:pt x="43" y="0"/>
                  <a:pt x="113" y="0"/>
                  <a:pt x="156" y="43"/>
                </a:cubicBezTo>
                <a:cubicBezTo>
                  <a:pt x="190" y="77"/>
                  <a:pt x="244" y="77"/>
                  <a:pt x="278" y="43"/>
                </a:cubicBezTo>
                <a:cubicBezTo>
                  <a:pt x="281" y="39"/>
                  <a:pt x="281" y="39"/>
                  <a:pt x="281" y="39"/>
                </a:cubicBezTo>
                <a:cubicBezTo>
                  <a:pt x="282" y="39"/>
                  <a:pt x="282" y="39"/>
                  <a:pt x="282" y="39"/>
                </a:cubicBezTo>
                <a:cubicBezTo>
                  <a:pt x="325" y="0"/>
                  <a:pt x="392" y="1"/>
                  <a:pt x="434" y="43"/>
                </a:cubicBezTo>
                <a:cubicBezTo>
                  <a:pt x="467" y="77"/>
                  <a:pt x="522" y="77"/>
                  <a:pt x="555" y="43"/>
                </a:cubicBezTo>
                <a:cubicBezTo>
                  <a:pt x="572" y="60"/>
                  <a:pt x="572" y="60"/>
                  <a:pt x="572" y="60"/>
                </a:cubicBezTo>
                <a:cubicBezTo>
                  <a:pt x="551" y="81"/>
                  <a:pt x="523" y="92"/>
                  <a:pt x="495" y="92"/>
                </a:cubicBezTo>
                <a:close/>
              </a:path>
            </a:pathLst>
          </a:custGeom>
          <a:solidFill>
            <a:srgbClr val="545454"/>
          </a:solidFill>
          <a:ln w="9525">
            <a:noFill/>
          </a:ln>
        </p:spPr>
        <p:txBody>
          <a:bodyPr/>
          <a:p>
            <a:endParaRPr lang="zh-CN" altLang="en-US"/>
          </a:p>
        </p:txBody>
      </p:sp>
      <p:sp>
        <p:nvSpPr>
          <p:cNvPr id="98327" name="任意多边形 144"/>
          <p:cNvSpPr/>
          <p:nvPr>
            <p:custDataLst>
              <p:tags r:id="rId19"/>
            </p:custDataLst>
          </p:nvPr>
        </p:nvSpPr>
        <p:spPr>
          <a:xfrm>
            <a:off x="919163" y="3351213"/>
            <a:ext cx="1236662" cy="225425"/>
          </a:xfrm>
          <a:custGeom>
            <a:avLst/>
            <a:gdLst/>
            <a:ahLst/>
            <a:cxnLst>
              <a:cxn ang="0">
                <a:pos x="1069913" y="202751"/>
              </a:cxn>
              <a:cxn ang="0">
                <a:pos x="901321" y="132229"/>
              </a:cxn>
              <a:cxn ang="0">
                <a:pos x="637625" y="132229"/>
              </a:cxn>
              <a:cxn ang="0">
                <a:pos x="631141" y="138840"/>
              </a:cxn>
              <a:cxn ang="0">
                <a:pos x="628979" y="138840"/>
              </a:cxn>
              <a:cxn ang="0">
                <a:pos x="300440" y="132229"/>
              </a:cxn>
              <a:cxn ang="0">
                <a:pos x="36744" y="132229"/>
              </a:cxn>
              <a:cxn ang="0">
                <a:pos x="0" y="94764"/>
              </a:cxn>
              <a:cxn ang="0">
                <a:pos x="337185" y="94764"/>
              </a:cxn>
              <a:cxn ang="0">
                <a:pos x="600880" y="94764"/>
              </a:cxn>
              <a:cxn ang="0">
                <a:pos x="607365" y="85949"/>
              </a:cxn>
              <a:cxn ang="0">
                <a:pos x="609526" y="85949"/>
              </a:cxn>
              <a:cxn ang="0">
                <a:pos x="938065" y="94764"/>
              </a:cxn>
              <a:cxn ang="0">
                <a:pos x="1199600" y="94764"/>
              </a:cxn>
              <a:cxn ang="0">
                <a:pos x="1236345" y="132229"/>
              </a:cxn>
              <a:cxn ang="0">
                <a:pos x="1069913" y="202751"/>
              </a:cxn>
            </a:cxnLst>
            <a:pathLst>
              <a:path w="572" h="102">
                <a:moveTo>
                  <a:pt x="495" y="92"/>
                </a:moveTo>
                <a:cubicBezTo>
                  <a:pt x="466" y="92"/>
                  <a:pt x="438" y="81"/>
                  <a:pt x="417" y="60"/>
                </a:cubicBezTo>
                <a:cubicBezTo>
                  <a:pt x="383" y="26"/>
                  <a:pt x="329" y="26"/>
                  <a:pt x="295" y="60"/>
                </a:cubicBezTo>
                <a:cubicBezTo>
                  <a:pt x="292" y="63"/>
                  <a:pt x="292" y="63"/>
                  <a:pt x="292" y="63"/>
                </a:cubicBezTo>
                <a:cubicBezTo>
                  <a:pt x="291" y="63"/>
                  <a:pt x="291" y="63"/>
                  <a:pt x="291" y="63"/>
                </a:cubicBezTo>
                <a:cubicBezTo>
                  <a:pt x="248" y="102"/>
                  <a:pt x="181" y="101"/>
                  <a:pt x="139" y="60"/>
                </a:cubicBezTo>
                <a:cubicBezTo>
                  <a:pt x="106" y="26"/>
                  <a:pt x="51" y="26"/>
                  <a:pt x="17" y="60"/>
                </a:cubicBezTo>
                <a:cubicBezTo>
                  <a:pt x="0" y="43"/>
                  <a:pt x="0" y="43"/>
                  <a:pt x="0" y="43"/>
                </a:cubicBezTo>
                <a:cubicBezTo>
                  <a:pt x="43" y="0"/>
                  <a:pt x="113" y="0"/>
                  <a:pt x="156" y="43"/>
                </a:cubicBezTo>
                <a:cubicBezTo>
                  <a:pt x="190" y="76"/>
                  <a:pt x="244" y="76"/>
                  <a:pt x="278" y="43"/>
                </a:cubicBezTo>
                <a:cubicBezTo>
                  <a:pt x="281" y="39"/>
                  <a:pt x="281" y="39"/>
                  <a:pt x="281" y="39"/>
                </a:cubicBezTo>
                <a:cubicBezTo>
                  <a:pt x="282" y="39"/>
                  <a:pt x="282" y="39"/>
                  <a:pt x="282" y="39"/>
                </a:cubicBezTo>
                <a:cubicBezTo>
                  <a:pt x="325" y="0"/>
                  <a:pt x="392" y="1"/>
                  <a:pt x="434" y="43"/>
                </a:cubicBezTo>
                <a:cubicBezTo>
                  <a:pt x="467" y="76"/>
                  <a:pt x="522" y="76"/>
                  <a:pt x="555" y="43"/>
                </a:cubicBezTo>
                <a:cubicBezTo>
                  <a:pt x="572" y="60"/>
                  <a:pt x="572" y="60"/>
                  <a:pt x="572" y="60"/>
                </a:cubicBezTo>
                <a:cubicBezTo>
                  <a:pt x="551" y="81"/>
                  <a:pt x="523" y="92"/>
                  <a:pt x="495" y="92"/>
                </a:cubicBezTo>
                <a:close/>
              </a:path>
            </a:pathLst>
          </a:custGeom>
          <a:solidFill>
            <a:srgbClr val="545454"/>
          </a:solidFill>
          <a:ln w="9525">
            <a:noFill/>
          </a:ln>
        </p:spPr>
        <p:txBody>
          <a:bodyPr/>
          <a:p>
            <a:endParaRPr lang="zh-CN" altLang="en-US"/>
          </a:p>
        </p:txBody>
      </p:sp>
      <p:cxnSp>
        <p:nvCxnSpPr>
          <p:cNvPr id="146" name="直接连接符 145"/>
          <p:cNvCxnSpPr/>
          <p:nvPr>
            <p:custDataLst>
              <p:tags r:id="rId20"/>
            </p:custDataLst>
          </p:nvPr>
        </p:nvCxnSpPr>
        <p:spPr>
          <a:xfrm>
            <a:off x="3754438" y="2693988"/>
            <a:ext cx="7667625" cy="0"/>
          </a:xfrm>
          <a:prstGeom prst="line">
            <a:avLst/>
          </a:prstGeom>
          <a:ln w="9525" cap="rnd">
            <a:solidFill>
              <a:srgbClr val="000000">
                <a:lumMod val="50000"/>
                <a:lumOff val="50000"/>
              </a:srgb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0" name="直接连接符 9"/>
          <p:cNvCxnSpPr/>
          <p:nvPr>
            <p:custDataLst>
              <p:tags r:id="rId21"/>
            </p:custDataLst>
          </p:nvPr>
        </p:nvCxnSpPr>
        <p:spPr>
          <a:xfrm>
            <a:off x="3743325" y="4010025"/>
            <a:ext cx="7704138"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27" name="文本框 26"/>
          <p:cNvSpPr txBox="1"/>
          <p:nvPr>
            <p:custDataLst>
              <p:tags r:id="rId22"/>
            </p:custDataLst>
          </p:nvPr>
        </p:nvSpPr>
        <p:spPr>
          <a:xfrm>
            <a:off x="4419600" y="3097530"/>
            <a:ext cx="1809750" cy="770255"/>
          </a:xfrm>
          <a:prstGeom prst="rect">
            <a:avLst/>
          </a:prstGeom>
          <a:noFill/>
        </p:spPr>
        <p:txBody>
          <a:bodyPr wrap="square" lIns="90000" tIns="0" rIns="90000" bIns="46800" rtlCol="0">
            <a:noAutofit/>
          </a:bodyPr>
          <a:lstStyle/>
          <a:p>
            <a:pPr algn="ctr">
              <a:lnSpc>
                <a:spcPct val="120000"/>
              </a:lnSpc>
              <a:spcBef>
                <a:spcPts val="0"/>
              </a:spcBef>
              <a:spcAft>
                <a:spcPts val="0"/>
              </a:spcAft>
              <a:buSzPct val="100000"/>
            </a:pPr>
            <a:r>
              <a:rPr lang="zh-CN" altLang="en-US" sz="1400" b="1" spc="150" noProof="1" dirty="0">
                <a:solidFill>
                  <a:srgbClr val="000000"/>
                </a:solidFill>
                <a:latin typeface="微软雅黑" panose="020B0503020204020204" charset="-122"/>
                <a:ea typeface="微软雅黑" panose="020B0503020204020204" charset="-122"/>
                <a:cs typeface="+mn-ea"/>
              </a:rPr>
              <a:t>（一）医学发展的局限性与风险的相关性</a:t>
            </a:r>
            <a:endParaRPr lang="zh-CN" altLang="en-US" sz="1400" b="1" spc="150" noProof="1" dirty="0">
              <a:solidFill>
                <a:srgbClr val="000000"/>
              </a:solidFill>
              <a:latin typeface="微软雅黑" panose="020B0503020204020204" charset="-122"/>
              <a:ea typeface="微软雅黑" panose="020B0503020204020204" charset="-122"/>
              <a:cs typeface="+mn-ea"/>
            </a:endParaRPr>
          </a:p>
        </p:txBody>
      </p:sp>
      <p:sp>
        <p:nvSpPr>
          <p:cNvPr id="30" name="椭圆 29"/>
          <p:cNvSpPr/>
          <p:nvPr>
            <p:custDataLst>
              <p:tags r:id="rId23"/>
            </p:custDataLst>
          </p:nvPr>
        </p:nvSpPr>
        <p:spPr>
          <a:xfrm>
            <a:off x="3786188" y="3076575"/>
            <a:ext cx="568325" cy="558800"/>
          </a:xfrm>
          <a:prstGeom prst="ellipse">
            <a:avLst/>
          </a:prstGeom>
          <a:solidFill>
            <a:srgbClr val="00B0F0"/>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charset="-122"/>
                <a:ea typeface="微软雅黑" panose="020B0503020204020204" charset="-122"/>
              </a:rPr>
              <a:t>01</a:t>
            </a:r>
            <a:endParaRPr lang="en-US" altLang="zh-CN" sz="1200" strike="noStrike" noProof="1" dirty="0">
              <a:latin typeface="微软雅黑" panose="020B0503020204020204" charset="-122"/>
              <a:ea typeface="微软雅黑" panose="020B0503020204020204" charset="-122"/>
            </a:endParaRPr>
          </a:p>
        </p:txBody>
      </p:sp>
      <p:sp>
        <p:nvSpPr>
          <p:cNvPr id="22" name="文本框 21"/>
          <p:cNvSpPr txBox="1"/>
          <p:nvPr>
            <p:custDataLst>
              <p:tags r:id="rId24"/>
            </p:custDataLst>
          </p:nvPr>
        </p:nvSpPr>
        <p:spPr>
          <a:xfrm>
            <a:off x="4446588" y="4546600"/>
            <a:ext cx="1808163" cy="798513"/>
          </a:xfrm>
          <a:prstGeom prst="rect">
            <a:avLst/>
          </a:prstGeom>
          <a:noFill/>
        </p:spPr>
        <p:txBody>
          <a:bodyPr wrap="square" lIns="90000" tIns="0" rIns="90000" bIns="46800" rtlCol="0"/>
          <a:lstStyle/>
          <a:p>
            <a:pPr algn="ctr">
              <a:lnSpc>
                <a:spcPct val="120000"/>
              </a:lnSpc>
            </a:pPr>
            <a:r>
              <a:rPr lang="zh-CN" altLang="en-US" sz="1400" b="1" spc="150" noProof="1" dirty="0">
                <a:latin typeface="微软雅黑" panose="020B0503020204020204" charset="-122"/>
                <a:ea typeface="微软雅黑" panose="020B0503020204020204" charset="-122"/>
                <a:cs typeface="+mn-cs"/>
              </a:rPr>
              <a:t>（四）人体生物功能的不确定性与风险的相关性</a:t>
            </a:r>
            <a:endParaRPr lang="zh-CN" altLang="en-US" sz="1400" b="1" spc="150" noProof="1" dirty="0">
              <a:latin typeface="微软雅黑" panose="020B0503020204020204" charset="-122"/>
              <a:ea typeface="微软雅黑" panose="020B0503020204020204" charset="-122"/>
              <a:cs typeface="+mn-cs"/>
            </a:endParaRPr>
          </a:p>
        </p:txBody>
      </p:sp>
      <p:sp>
        <p:nvSpPr>
          <p:cNvPr id="25" name="椭圆 24"/>
          <p:cNvSpPr/>
          <p:nvPr>
            <p:custDataLst>
              <p:tags r:id="rId25"/>
            </p:custDataLst>
          </p:nvPr>
        </p:nvSpPr>
        <p:spPr>
          <a:xfrm>
            <a:off x="3786188" y="4481513"/>
            <a:ext cx="568325" cy="558800"/>
          </a:xfrm>
          <a:prstGeom prst="ellipse">
            <a:avLst/>
          </a:prstGeom>
          <a:solidFill>
            <a:srgbClr val="00818A"/>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solidFill>
                  <a:schemeClr val="bg1"/>
                </a:solidFill>
                <a:latin typeface="微软雅黑" panose="020B0503020204020204" charset="-122"/>
                <a:ea typeface="微软雅黑" panose="020B0503020204020204" charset="-122"/>
              </a:rPr>
              <a:t>04</a:t>
            </a:r>
            <a:endParaRPr lang="en-US" altLang="zh-CN" sz="1200" strike="noStrike" noProof="1" dirty="0">
              <a:solidFill>
                <a:schemeClr val="bg1"/>
              </a:solidFill>
              <a:latin typeface="微软雅黑" panose="020B0503020204020204" charset="-122"/>
              <a:ea typeface="微软雅黑" panose="020B0503020204020204" charset="-122"/>
            </a:endParaRPr>
          </a:p>
        </p:txBody>
      </p:sp>
      <p:cxnSp>
        <p:nvCxnSpPr>
          <p:cNvPr id="11" name="直接连接符 10"/>
          <p:cNvCxnSpPr/>
          <p:nvPr>
            <p:custDataLst>
              <p:tags r:id="rId26"/>
            </p:custDataLst>
          </p:nvPr>
        </p:nvCxnSpPr>
        <p:spPr>
          <a:xfrm>
            <a:off x="6323013" y="2862263"/>
            <a:ext cx="0" cy="2919413"/>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7" name="文本框 16"/>
          <p:cNvSpPr txBox="1"/>
          <p:nvPr>
            <p:custDataLst>
              <p:tags r:id="rId27"/>
            </p:custDataLst>
          </p:nvPr>
        </p:nvSpPr>
        <p:spPr>
          <a:xfrm>
            <a:off x="7092950" y="3070225"/>
            <a:ext cx="1809750" cy="401638"/>
          </a:xfrm>
          <a:prstGeom prst="rect">
            <a:avLst/>
          </a:prstGeom>
          <a:noFill/>
        </p:spPr>
        <p:txBody>
          <a:bodyPr wrap="square" lIns="90000" tIns="0" rIns="90000" bIns="46800" rtlCol="0">
            <a:noAutofit/>
          </a:bodyPr>
          <a:lstStyle/>
          <a:p>
            <a:pPr algn="ctr">
              <a:lnSpc>
                <a:spcPct val="120000"/>
              </a:lnSpc>
              <a:spcBef>
                <a:spcPts val="0"/>
              </a:spcBef>
              <a:spcAft>
                <a:spcPts val="0"/>
              </a:spcAft>
              <a:buSzPct val="100000"/>
            </a:pPr>
            <a:r>
              <a:rPr lang="zh-CN" altLang="en-US" sz="1400" b="1" spc="150" dirty="0">
                <a:solidFill>
                  <a:srgbClr val="000000"/>
                </a:solidFill>
                <a:latin typeface="微软雅黑" panose="020B0503020204020204" charset="-122"/>
                <a:ea typeface="微软雅黑" panose="020B0503020204020204" charset="-122"/>
                <a:cs typeface="+mn-ea"/>
                <a:sym typeface="+mn-ea"/>
              </a:rPr>
              <a:t>（二）医疗护理行为的探索性与风险的相关性</a:t>
            </a:r>
            <a:endParaRPr lang="zh-CN" altLang="en-US" sz="1400" b="1" spc="150" dirty="0">
              <a:solidFill>
                <a:srgbClr val="000000"/>
              </a:solidFill>
              <a:latin typeface="微软雅黑" panose="020B0503020204020204" charset="-122"/>
              <a:ea typeface="微软雅黑" panose="020B0503020204020204" charset="-122"/>
              <a:cs typeface="+mn-ea"/>
              <a:sym typeface="+mn-ea"/>
            </a:endParaRPr>
          </a:p>
        </p:txBody>
      </p:sp>
      <p:sp>
        <p:nvSpPr>
          <p:cNvPr id="20" name="椭圆 19"/>
          <p:cNvSpPr/>
          <p:nvPr>
            <p:custDataLst>
              <p:tags r:id="rId28"/>
            </p:custDataLst>
          </p:nvPr>
        </p:nvSpPr>
        <p:spPr>
          <a:xfrm>
            <a:off x="6523038" y="3076575"/>
            <a:ext cx="569913" cy="558800"/>
          </a:xfrm>
          <a:prstGeom prst="ellipse">
            <a:avLst/>
          </a:prstGeom>
          <a:solidFill>
            <a:srgbClr val="0070C0"/>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charset="-122"/>
                <a:ea typeface="微软雅黑" panose="020B0503020204020204" charset="-122"/>
              </a:rPr>
              <a:t>02</a:t>
            </a:r>
            <a:endParaRPr lang="en-US" altLang="zh-CN" sz="1200" strike="noStrike" noProof="1" dirty="0">
              <a:latin typeface="微软雅黑" panose="020B0503020204020204" charset="-122"/>
              <a:ea typeface="微软雅黑" panose="020B0503020204020204" charset="-122"/>
            </a:endParaRPr>
          </a:p>
        </p:txBody>
      </p:sp>
      <p:sp>
        <p:nvSpPr>
          <p:cNvPr id="12" name="文本框 11"/>
          <p:cNvSpPr txBox="1"/>
          <p:nvPr>
            <p:custDataLst>
              <p:tags r:id="rId29"/>
            </p:custDataLst>
          </p:nvPr>
        </p:nvSpPr>
        <p:spPr>
          <a:xfrm>
            <a:off x="7163435" y="4508500"/>
            <a:ext cx="1808480" cy="414020"/>
          </a:xfrm>
          <a:prstGeom prst="rect">
            <a:avLst/>
          </a:prstGeom>
          <a:noFill/>
        </p:spPr>
        <p:txBody>
          <a:bodyPr wrap="square" lIns="90000" tIns="0" rIns="90000" bIns="46800" rtlCol="0"/>
          <a:lstStyle/>
          <a:p>
            <a:pPr algn="ctr">
              <a:lnSpc>
                <a:spcPct val="120000"/>
              </a:lnSpc>
            </a:pPr>
            <a:r>
              <a:rPr lang="zh-CN" altLang="en-US" sz="1400" b="1" spc="150" noProof="1" dirty="0">
                <a:solidFill>
                  <a:schemeClr val="tx1"/>
                </a:solidFill>
                <a:latin typeface="微软雅黑" panose="020B0503020204020204" charset="-122"/>
                <a:ea typeface="微软雅黑" panose="020B0503020204020204" charset="-122"/>
                <a:cs typeface="+mn-cs"/>
              </a:rPr>
              <a:t>（五）医疗护理行为人个体技术水平的差异性与风险的相关性</a:t>
            </a:r>
            <a:endParaRPr lang="zh-CN" altLang="en-US" sz="1400" b="1" spc="150" noProof="1" dirty="0">
              <a:solidFill>
                <a:schemeClr val="tx1"/>
              </a:solidFill>
              <a:latin typeface="微软雅黑" panose="020B0503020204020204" charset="-122"/>
              <a:ea typeface="微软雅黑" panose="020B0503020204020204" charset="-122"/>
              <a:cs typeface="+mn-cs"/>
            </a:endParaRPr>
          </a:p>
        </p:txBody>
      </p:sp>
      <p:sp>
        <p:nvSpPr>
          <p:cNvPr id="15" name="椭圆 14"/>
          <p:cNvSpPr/>
          <p:nvPr>
            <p:custDataLst>
              <p:tags r:id="rId30"/>
            </p:custDataLst>
          </p:nvPr>
        </p:nvSpPr>
        <p:spPr>
          <a:xfrm>
            <a:off x="6523038" y="4481513"/>
            <a:ext cx="569913" cy="558800"/>
          </a:xfrm>
          <a:prstGeom prst="ellipse">
            <a:avLst/>
          </a:prstGeom>
          <a:solidFill>
            <a:srgbClr val="6E58A4"/>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charset="-122"/>
                <a:ea typeface="微软雅黑" panose="020B0503020204020204" charset="-122"/>
              </a:rPr>
              <a:t>05</a:t>
            </a:r>
            <a:endParaRPr lang="en-US" altLang="zh-CN" sz="1200" strike="noStrike" noProof="1" dirty="0">
              <a:latin typeface="微软雅黑" panose="020B0503020204020204" charset="-122"/>
              <a:ea typeface="微软雅黑" panose="020B0503020204020204" charset="-122"/>
            </a:endParaRPr>
          </a:p>
        </p:txBody>
      </p:sp>
      <p:sp>
        <p:nvSpPr>
          <p:cNvPr id="52" name="文本框 51"/>
          <p:cNvSpPr txBox="1"/>
          <p:nvPr>
            <p:custDataLst>
              <p:tags r:id="rId31"/>
            </p:custDataLst>
          </p:nvPr>
        </p:nvSpPr>
        <p:spPr>
          <a:xfrm>
            <a:off x="9711055" y="3072130"/>
            <a:ext cx="1626235" cy="403225"/>
          </a:xfrm>
          <a:prstGeom prst="rect">
            <a:avLst/>
          </a:prstGeom>
          <a:noFill/>
        </p:spPr>
        <p:txBody>
          <a:bodyPr wrap="square" lIns="90000" tIns="0" rIns="90000" bIns="46800" rtlCol="0">
            <a:noAutofit/>
          </a:bodyPr>
          <a:lstStyle/>
          <a:p>
            <a:pPr algn="ctr">
              <a:lnSpc>
                <a:spcPct val="120000"/>
              </a:lnSpc>
              <a:spcBef>
                <a:spcPts val="0"/>
              </a:spcBef>
              <a:spcAft>
                <a:spcPts val="0"/>
              </a:spcAft>
              <a:buSzPct val="100000"/>
            </a:pPr>
            <a:r>
              <a:rPr lang="zh-CN" altLang="en-US" sz="1400" b="1" spc="150" noProof="1" dirty="0">
                <a:solidFill>
                  <a:srgbClr val="000000"/>
                </a:solidFill>
                <a:latin typeface="微软雅黑" panose="020B0503020204020204" charset="-122"/>
                <a:ea typeface="微软雅黑" panose="020B0503020204020204" charset="-122"/>
                <a:cs typeface="+mn-ea"/>
              </a:rPr>
              <a:t>（三）医疗护理行为的侵害性与风险的相关性</a:t>
            </a:r>
            <a:endParaRPr lang="zh-CN" altLang="en-US" sz="1400" b="1" spc="150" noProof="1" dirty="0">
              <a:solidFill>
                <a:srgbClr val="000000"/>
              </a:solidFill>
              <a:latin typeface="微软雅黑" panose="020B0503020204020204" charset="-122"/>
              <a:ea typeface="微软雅黑" panose="020B0503020204020204" charset="-122"/>
              <a:cs typeface="+mn-ea"/>
            </a:endParaRPr>
          </a:p>
        </p:txBody>
      </p:sp>
      <p:sp>
        <p:nvSpPr>
          <p:cNvPr id="54" name="椭圆 53"/>
          <p:cNvSpPr/>
          <p:nvPr>
            <p:custDataLst>
              <p:tags r:id="rId32"/>
            </p:custDataLst>
          </p:nvPr>
        </p:nvSpPr>
        <p:spPr>
          <a:xfrm>
            <a:off x="9118600" y="3076575"/>
            <a:ext cx="568325" cy="558800"/>
          </a:xfrm>
          <a:prstGeom prst="ellipse">
            <a:avLst/>
          </a:prstGeom>
          <a:solidFill>
            <a:srgbClr val="005B8A"/>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charset="-122"/>
                <a:ea typeface="微软雅黑" panose="020B0503020204020204" charset="-122"/>
              </a:rPr>
              <a:t>03</a:t>
            </a:r>
            <a:endParaRPr lang="en-US" altLang="zh-CN" sz="1200" strike="noStrike" noProof="1" dirty="0">
              <a:latin typeface="微软雅黑" panose="020B0503020204020204" charset="-122"/>
              <a:ea typeface="微软雅黑" panose="020B0503020204020204" charset="-122"/>
            </a:endParaRPr>
          </a:p>
        </p:txBody>
      </p:sp>
      <p:cxnSp>
        <p:nvCxnSpPr>
          <p:cNvPr id="60" name="直接连接符 59"/>
          <p:cNvCxnSpPr/>
          <p:nvPr>
            <p:custDataLst>
              <p:tags r:id="rId33"/>
            </p:custDataLst>
          </p:nvPr>
        </p:nvCxnSpPr>
        <p:spPr>
          <a:xfrm>
            <a:off x="8943975" y="2862263"/>
            <a:ext cx="0" cy="2919413"/>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2" name="Title 6"/>
          <p:cNvSpPr txBox="1"/>
          <p:nvPr>
            <p:custDataLst>
              <p:tags r:id="rId34"/>
            </p:custDataLst>
          </p:nvPr>
        </p:nvSpPr>
        <p:spPr>
          <a:xfrm>
            <a:off x="231407" y="97384"/>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二、医疗护理行为法律风险的成因</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49300" y="978535"/>
            <a:ext cx="10693400" cy="1337945"/>
          </a:xfrm>
          <a:prstGeom prst="rect">
            <a:avLst/>
          </a:prstGeom>
          <a:noFill/>
        </p:spPr>
        <p:txBody>
          <a:bodyPr wrap="square" rtlCol="0">
            <a:spAutoFit/>
          </a:bodyPr>
          <a:p>
            <a:pPr algn="just">
              <a:lnSpc>
                <a:spcPct val="150000"/>
              </a:lnSpc>
            </a:pPr>
            <a:r>
              <a:rPr lang="zh-CN" altLang="en-US" b="1">
                <a:solidFill>
                  <a:srgbClr val="1F74AD"/>
                </a:solidFill>
                <a:latin typeface="微软雅黑" panose="020B0503020204020204" charset="-122"/>
                <a:ea typeface="微软雅黑" panose="020B0503020204020204" charset="-122"/>
              </a:rPr>
              <a:t>医疗护理行为法律风险的形成与诸多因素有关。例如，疾病的复杂性和不可预见性，医疗技术的局限性，医疗护理机构、医疗护理行为人和医疗护理行为接受者的差异等。</a:t>
            </a:r>
            <a:endParaRPr lang="zh-CN" altLang="en-US" b="1">
              <a:solidFill>
                <a:srgbClr val="1F74AD"/>
              </a:solidFill>
              <a:latin typeface="微软雅黑" panose="020B0503020204020204" charset="-122"/>
              <a:ea typeface="微软雅黑" panose="020B0503020204020204" charset="-122"/>
            </a:endParaRPr>
          </a:p>
          <a:p>
            <a:pPr algn="just">
              <a:lnSpc>
                <a:spcPct val="150000"/>
              </a:lnSpc>
            </a:pPr>
            <a:r>
              <a:rPr lang="zh-CN" altLang="en-US" b="1">
                <a:solidFill>
                  <a:srgbClr val="1F74AD"/>
                </a:solidFill>
                <a:latin typeface="微软雅黑" panose="020B0503020204020204" charset="-122"/>
                <a:ea typeface="微软雅黑" panose="020B0503020204020204" charset="-122"/>
              </a:rPr>
              <a:t>要了解医疗护理行为法律风险的成因，我们需结合医疗护理行为的特征来综合分析。</a:t>
            </a:r>
            <a:endParaRPr lang="zh-CN" altLang="en-US" b="1">
              <a:solidFill>
                <a:srgbClr val="1F74AD"/>
              </a:solidFill>
              <a:latin typeface="微软雅黑" panose="020B0503020204020204" charset="-122"/>
              <a:ea typeface="微软雅黑" panose="020B0503020204020204" charset="-122"/>
            </a:endParaRPr>
          </a:p>
        </p:txBody>
      </p:sp>
      <p:sp>
        <p:nvSpPr>
          <p:cNvPr id="4" name="椭圆 3"/>
          <p:cNvSpPr/>
          <p:nvPr>
            <p:custDataLst>
              <p:tags r:id="rId35"/>
            </p:custDataLst>
          </p:nvPr>
        </p:nvSpPr>
        <p:spPr>
          <a:xfrm>
            <a:off x="9122728" y="4544378"/>
            <a:ext cx="569913" cy="558800"/>
          </a:xfrm>
          <a:prstGeom prst="ellipse">
            <a:avLst/>
          </a:prstGeom>
          <a:solidFill>
            <a:srgbClr val="2E75B6"/>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charset="-122"/>
                <a:ea typeface="微软雅黑" panose="020B0503020204020204" charset="-122"/>
              </a:rPr>
              <a:t>05</a:t>
            </a:r>
            <a:endParaRPr lang="en-US" altLang="zh-CN" sz="1200" strike="noStrike" noProof="1" dirty="0">
              <a:latin typeface="微软雅黑" panose="020B0503020204020204" charset="-122"/>
              <a:ea typeface="微软雅黑" panose="020B0503020204020204" charset="-122"/>
            </a:endParaRPr>
          </a:p>
        </p:txBody>
      </p:sp>
      <p:sp>
        <p:nvSpPr>
          <p:cNvPr id="5" name="文本框 4"/>
          <p:cNvSpPr txBox="1"/>
          <p:nvPr>
            <p:custDataLst>
              <p:tags r:id="rId36"/>
            </p:custDataLst>
          </p:nvPr>
        </p:nvSpPr>
        <p:spPr>
          <a:xfrm>
            <a:off x="9804400" y="4568825"/>
            <a:ext cx="1808480" cy="414020"/>
          </a:xfrm>
          <a:prstGeom prst="rect">
            <a:avLst/>
          </a:prstGeom>
          <a:noFill/>
        </p:spPr>
        <p:txBody>
          <a:bodyPr wrap="square" lIns="90000" tIns="0" rIns="90000" bIns="46800" rtlCol="0"/>
          <a:p>
            <a:pPr algn="ctr">
              <a:lnSpc>
                <a:spcPct val="120000"/>
              </a:lnSpc>
            </a:pPr>
            <a:r>
              <a:rPr lang="zh-CN" altLang="en-US" sz="1400" b="1" spc="150" noProof="1" dirty="0">
                <a:solidFill>
                  <a:schemeClr val="tx1"/>
                </a:solidFill>
                <a:latin typeface="微软雅黑" panose="020B0503020204020204" charset="-122"/>
                <a:ea typeface="微软雅黑" panose="020B0503020204020204" charset="-122"/>
                <a:cs typeface="+mn-cs"/>
              </a:rPr>
              <a:t>（六）医疗护理风险管理的重视程度与风险的相关性</a:t>
            </a:r>
            <a:endParaRPr lang="zh-CN" altLang="en-US" sz="1400" b="1" spc="150" noProof="1" dirty="0">
              <a:solidFill>
                <a:schemeClr val="tx1"/>
              </a:solidFill>
              <a:latin typeface="微软雅黑" panose="020B0503020204020204" charset="-122"/>
              <a:ea typeface="微软雅黑" panose="020B0503020204020204" charset="-122"/>
              <a:cs typeface="+mn-cs"/>
            </a:endParaRPr>
          </a:p>
        </p:txBody>
      </p:sp>
    </p:spTree>
    <p:custDataLst>
      <p:tags r:id="rId3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0-#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additive="base">
                                        <p:cTn id="17" dur="500" fill="hold"/>
                                        <p:tgtEl>
                                          <p:spTgt spid="52"/>
                                        </p:tgtEl>
                                        <p:attrNameLst>
                                          <p:attrName>ppt_x</p:attrName>
                                        </p:attrNameLst>
                                      </p:cBhvr>
                                      <p:tavLst>
                                        <p:tav tm="0">
                                          <p:val>
                                            <p:strVal val="0-#ppt_w/2"/>
                                          </p:val>
                                        </p:tav>
                                        <p:tav tm="100000">
                                          <p:val>
                                            <p:strVal val="#ppt_x"/>
                                          </p:val>
                                        </p:tav>
                                      </p:tavLst>
                                    </p:anim>
                                    <p:anim calcmode="lin" valueType="num">
                                      <p:cBhvr additive="base">
                                        <p:cTn id="18" dur="500" fill="hold"/>
                                        <p:tgtEl>
                                          <p:spTgt spid="5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0-#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0-#ppt_w/2"/>
                                          </p:val>
                                        </p:tav>
                                        <p:tav tm="100000">
                                          <p:val>
                                            <p:strVal val="#ppt_x"/>
                                          </p:val>
                                        </p:tav>
                                      </p:tavLst>
                                    </p:anim>
                                    <p:anim calcmode="lin" valueType="num">
                                      <p:cBhvr additive="base">
                                        <p:cTn id="3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7" grpId="0"/>
      <p:bldP spid="52" grpId="0"/>
      <p:bldP spid="22" grpId="0"/>
      <p:bldP spid="12"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59" y="3031"/>
              <a:ext cx="16133"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（一）医疗机构以救死扶伤、防病治病、为公民的健康服务为宗旨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健康所系，生命相托。提高医疗服务质量、保证医疗安全是医疗机构各项工作的立足点和出发点。要深化卫生体制改革，强化医护人员的责任意识，提高医疗技术水平。</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（二）医疗安全管理是医疗服务质量管理的核心</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医疗质量管理水平的高低，是衡量一个医疗机构管理水平的重要标志，也是保障医疗安全、减少医疗纠纷和医疗事故、切实维护医患双方合法权益、维护正常医疗秩序的需要。因此，将医疗护理行为法律风险防范和管理纳入医疗质量管理的全过程，树立“安全第一、质量第一”的思想，才能更好地规避医疗护理法律风险的发生或把它降到最低限度，真正做好“以患者为中心”的医疗服务工作。</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823341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三、医疗护理行为法律风险防范与管理的意义</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165" y="3151"/>
              <a:ext cx="15247" cy="4724"/>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 医疗护理行为法律风险防范与管理是评价医疗机构质量管理的重要指标</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医疗护理行为是风险和利益并存的，而且贯穿诊断、治疗和康复全过程。一旦出现医疗护理行为中体制问题和技术规范的不落实，如规章制度不健全或不落实、医疗过程中的漏洞、医疗行业中的不正之风而致医患关系紧张、医疗技术人员的诊疗业务水平限制等因素，都可以在医疗护理行为的任何一个环节发生医疗不安全行为而成为医疗风险。因此，加强医疗护理行为法律风险的防范，从制度建设着手，是医疗安全管理的重要手段，也是提高医疗治疗的重要措施，是切实维护医患双方正当权益的需要，是评价一个医疗机构质量管理优劣的重要指标。</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823341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三、医疗护理行为法律风险防范与管理的意义</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TAG_VERSION" val="1.0"/>
  <p:tag name="KSO_WM_TEMPLATE_CATEGORY" val="diagram"/>
  <p:tag name="KSO_WM_TEMPLATE_INDEX" val="20187904"/>
  <p:tag name="KSO_WM_UNIT_TYPE" val="i"/>
  <p:tag name="KSO_WM_UNIT_INDEX" val="6"/>
  <p:tag name="KSO_WM_UNIT_ID" val="diagram20187904_4*i*6"/>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00.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101.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102.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3.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105.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106.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107.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8.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11.xml><?xml version="1.0" encoding="utf-8"?>
<p:tagLst xmlns:p="http://schemas.openxmlformats.org/presentationml/2006/main">
  <p:tag name="KSO_WM_TAG_VERSION" val="1.0"/>
  <p:tag name="KSO_WM_TEMPLATE_CATEGORY" val="diagram"/>
  <p:tag name="KSO_WM_TEMPLATE_INDEX" val="20187904"/>
  <p:tag name="KSO_WM_UNIT_TYPE" val="i"/>
  <p:tag name="KSO_WM_UNIT_INDEX" val="5"/>
  <p:tag name="KSO_WM_UNIT_ID" val="diagram20187904_4*i*5"/>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10.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111.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112.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3.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11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16.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910_4*m_h_a*1_1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117.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910_4*m_h_a*1_2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118.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910_4*m_h_a*1_3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119.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0910_4*m_h_a*1_5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12.xml><?xml version="1.0" encoding="utf-8"?>
<p:tagLst xmlns:p="http://schemas.openxmlformats.org/presentationml/2006/main">
  <p:tag name="KSO_WM_TAG_VERSION" val="1.0"/>
  <p:tag name="KSO_WM_TEMPLATE_CATEGORY" val="diagram"/>
  <p:tag name="KSO_WM_TEMPLATE_INDEX" val="20187904"/>
  <p:tag name="KSO_WM_UNIT_TYPE" val="i"/>
  <p:tag name="KSO_WM_UNIT_INDEX" val="4"/>
  <p:tag name="KSO_WM_UNIT_ID" val="diagram20187904_4*i*4"/>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20.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0910_4*m_h_a*1_4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12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910_4*m_i*1_1"/>
  <p:tag name="KSO_WM_TEMPLATE_CATEGORY" val="diagram"/>
  <p:tag name="KSO_WM_TEMPLATE_INDEX" val="2020091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12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910_4*m_h_i*1_1_5"/>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2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910_4*m_h_i*1_2_8"/>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12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910_4*m_h_i*1_2_9"/>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12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910_4*m_h_i*1_3_4"/>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12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200910_4*m_h_i*1_4_5"/>
  <p:tag name="KSO_WM_TEMPLATE_CATEGORY" val="diagram"/>
  <p:tag name="KSO_WM_TEMPLATE_INDEX" val="20200910"/>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12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7"/>
  <p:tag name="KSO_WM_UNIT_ID" val="diagram20200910_4*m_h_i*1_5_7"/>
  <p:tag name="KSO_WM_TEMPLATE_CATEGORY" val="diagram"/>
  <p:tag name="KSO_WM_TEMPLATE_INDEX" val="20200910"/>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1"/>
</p:tagLst>
</file>

<file path=ppt/tags/tag12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6"/>
  <p:tag name="KSO_WM_UNIT_ID" val="diagram20200910_4*m_h_i*1_5_6"/>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12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0910_4*m_h_i*1_4_4"/>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13.xml><?xml version="1.0" encoding="utf-8"?>
<p:tagLst xmlns:p="http://schemas.openxmlformats.org/presentationml/2006/main">
  <p:tag name="KSO_WM_TAG_VERSION" val="1.0"/>
  <p:tag name="KSO_WM_TEMPLATE_CATEGORY" val="diagram"/>
  <p:tag name="KSO_WM_TEMPLATE_INDEX" val="20187904"/>
  <p:tag name="KSO_WM_UNIT_TYPE" val="i"/>
  <p:tag name="KSO_WM_UNIT_INDEX" val="3"/>
  <p:tag name="KSO_WM_UNIT_ID" val="diagram20187904_4*i*3"/>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3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910_4*m_h_i*1_3_3"/>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13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0910_4*m_h_i*1_1_6"/>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13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910_4*m_h_i*1_1_1"/>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1"/>
</p:tagLst>
</file>

<file path=ppt/tags/tag13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910_4*m_h_i*1_1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910_4*m_h_i*1_1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910_4*m_h_i*1_1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910_4*m_h_i*1_2_1"/>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1"/>
</p:tagLst>
</file>

<file path=ppt/tags/tag13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910_4*m_h_i*1_2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910_4*m_h_i*1_2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910_4*m_h_i*1_2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4.xml><?xml version="1.0" encoding="utf-8"?>
<p:tagLst xmlns:p="http://schemas.openxmlformats.org/presentationml/2006/main">
  <p:tag name="KSO_WM_TAG_VERSION" val="1.0"/>
  <p:tag name="KSO_WM_TEMPLATE_CATEGORY" val="diagram"/>
  <p:tag name="KSO_WM_TEMPLATE_INDEX" val="20187904"/>
  <p:tag name="KSO_WM_UNIT_TYPE" val="i"/>
  <p:tag name="KSO_WM_UNIT_INDEX" val="2"/>
  <p:tag name="KSO_WM_UNIT_ID" val="diagram20187904_4*i*2"/>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4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910_4*m_h_i*1_2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4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910_4*m_h_i*1_2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4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910_4*m_h_i*1_2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4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910_4*m_h_i*1_3_1"/>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1"/>
</p:tagLst>
</file>

<file path=ppt/tags/tag14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00910_4*m_h_i*1_3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4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0910_4*m_h_i*1_3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4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200910_4*m_h_i*1_3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4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200910_4*m_h_i*1_3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4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200910_4*m_h_i*1_3_10"/>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4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200910_4*m_h_i*1_3_11"/>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5.xml><?xml version="1.0" encoding="utf-8"?>
<p:tagLst xmlns:p="http://schemas.openxmlformats.org/presentationml/2006/main">
  <p:tag name="KSO_WM_TAG_VERSION" val="1.0"/>
  <p:tag name="KSO_WM_TEMPLATE_CATEGORY" val="diagram"/>
  <p:tag name="KSO_WM_TEMPLATE_INDEX" val="20187904"/>
  <p:tag name="KSO_WM_UNIT_TYPE" val="i"/>
  <p:tag name="KSO_WM_UNIT_INDEX" val="19"/>
  <p:tag name="KSO_WM_UNIT_ID" val="diagram20187904_4*i*19"/>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5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2"/>
  <p:tag name="KSO_WM_UNIT_ID" val="diagram20200910_4*m_h_i*1_3_1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5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3"/>
  <p:tag name="KSO_WM_UNIT_ID" val="diagram20200910_4*m_h_i*1_3_1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5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910_4*m_h_i*1_3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5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910_4*m_h_i*1_3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5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0910_4*m_h_i*1_5_1"/>
  <p:tag name="KSO_WM_TEMPLATE_CATEGORY" val="diagram"/>
  <p:tag name="KSO_WM_TEMPLATE_INDEX" val="20200910"/>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1"/>
</p:tagLst>
</file>

<file path=ppt/tags/tag15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0910_4*m_h_i*1_5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5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0910_4*m_h_i*1_5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5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200910_4*m_h_i*1_5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5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5"/>
  <p:tag name="KSO_WM_UNIT_ID" val="diagram20200910_4*m_h_i*1_5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5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0910_4*m_h_i*1_4_1"/>
  <p:tag name="KSO_WM_TEMPLATE_CATEGORY" val="diagram"/>
  <p:tag name="KSO_WM_TEMPLATE_INDEX" val="2020091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1"/>
</p:tagLst>
</file>

<file path=ppt/tags/tag16.xml><?xml version="1.0" encoding="utf-8"?>
<p:tagLst xmlns:p="http://schemas.openxmlformats.org/presentationml/2006/main">
  <p:tag name="KSO_WM_TAG_VERSION" val="1.0"/>
  <p:tag name="KSO_WM_TEMPLATE_CATEGORY" val="diagram"/>
  <p:tag name="KSO_WM_TEMPLATE_INDEX" val="20187904"/>
  <p:tag name="KSO_WM_UNIT_TYPE" val="i"/>
  <p:tag name="KSO_WM_UNIT_INDEX" val="18"/>
  <p:tag name="KSO_WM_UNIT_ID" val="diagram20187904_4*i*18"/>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6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0910_4*m_h_i*1_4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6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0910_4*m_h_i*1_4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6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200910_4*m_h_i*1_4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6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7"/>
  <p:tag name="KSO_WM_UNIT_ID" val="diagram20200910_4*m_h_i*1_4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6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8"/>
  <p:tag name="KSO_WM_UNIT_ID" val="diagram20200910_4*m_h_i*1_4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6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9"/>
  <p:tag name="KSO_WM_UNIT_ID" val="diagram20200910_4*m_h_i*1_4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7.xml><?xml version="1.0" encoding="utf-8"?>
<p:tagLst xmlns:p="http://schemas.openxmlformats.org/presentationml/2006/main">
  <p:tag name="KSO_WM_BEAUTIFY_FLAG" val="#wm#"/>
  <p:tag name="KSO_WM_TEMPLATE_CATEGORY" val="custom"/>
  <p:tag name="KSO_WM_TEMPLATE_INDEX" val="20191204"/>
  <p:tag name="KSO_WM_SLIDE_ITEM_CNT" val="5"/>
  <p:tag name="KSO_WM_SPECIAL_SOURCE" val="bdnull"/>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xml><?xml version="1.0" encoding="utf-8"?>
<p:tagLst xmlns:p="http://schemas.openxmlformats.org/presentationml/2006/main">
  <p:tag name="KSO_WM_TAG_VERSION" val="1.0"/>
  <p:tag name="KSO_WM_TEMPLATE_CATEGORY" val="diagram"/>
  <p:tag name="KSO_WM_TEMPLATE_INDEX" val="20187904"/>
  <p:tag name="KSO_WM_UNIT_TYPE" val="i"/>
  <p:tag name="KSO_WM_UNIT_INDEX" val="17"/>
  <p:tag name="KSO_WM_UNIT_ID" val="diagram20187904_4*i*17"/>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xml><?xml version="1.0" encoding="utf-8"?>
<p:tagLst xmlns:p="http://schemas.openxmlformats.org/presentationml/2006/main">
  <p:tag name="KSO_WM_TAG_VERSION" val="1.0"/>
  <p:tag name="KSO_WM_TEMPLATE_CATEGORY" val="diagram"/>
  <p:tag name="KSO_WM_TEMPLATE_INDEX" val="20187904"/>
  <p:tag name="KSO_WM_UNIT_TYPE" val="i"/>
  <p:tag name="KSO_WM_UNIT_INDEX" val="16"/>
  <p:tag name="KSO_WM_UNIT_ID" val="diagram20187904_4*i*16"/>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4.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185.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186.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87.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189.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19.xml><?xml version="1.0" encoding="utf-8"?>
<p:tagLst xmlns:p="http://schemas.openxmlformats.org/presentationml/2006/main">
  <p:tag name="KSO_WM_TAG_VERSION" val="1.0"/>
  <p:tag name="KSO_WM_TEMPLATE_CATEGORY" val="diagram"/>
  <p:tag name="KSO_WM_TEMPLATE_INDEX" val="20187904"/>
  <p:tag name="KSO_WM_UNIT_TYPE" val="i"/>
  <p:tag name="KSO_WM_UNIT_INDEX" val="15"/>
  <p:tag name="KSO_WM_UNIT_ID" val="diagram20187904_4*i*15"/>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90.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191.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92.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194.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195.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196.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97.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199.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TAG_VERSION" val="1.0"/>
  <p:tag name="KSO_WM_TEMPLATE_CATEGORY" val="diagram"/>
  <p:tag name="KSO_WM_TEMPLATE_INDEX" val="20187904"/>
  <p:tag name="KSO_WM_UNIT_TYPE" val="i"/>
  <p:tag name="KSO_WM_UNIT_INDEX" val="14"/>
  <p:tag name="KSO_WM_UNIT_ID" val="diagram20187904_4*i*14"/>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00.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201.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02.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204.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205.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206.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07.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209.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21.xml><?xml version="1.0" encoding="utf-8"?>
<p:tagLst xmlns:p="http://schemas.openxmlformats.org/presentationml/2006/main">
  <p:tag name="KSO_WM_TAG_VERSION" val="1.0"/>
  <p:tag name="KSO_WM_TEMPLATE_CATEGORY" val="diagram"/>
  <p:tag name="KSO_WM_TEMPLATE_INDEX" val="20187904"/>
  <p:tag name="KSO_WM_UNIT_TYPE" val="i"/>
  <p:tag name="KSO_WM_UNIT_INDEX" val="13"/>
  <p:tag name="KSO_WM_UNIT_ID" val="diagram20187904_4*i*13"/>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10.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211.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12.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214.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215.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216.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17.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219.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22.xml><?xml version="1.0" encoding="utf-8"?>
<p:tagLst xmlns:p="http://schemas.openxmlformats.org/presentationml/2006/main">
  <p:tag name="KSO_WM_TAG_VERSION" val="1.0"/>
  <p:tag name="KSO_WM_TEMPLATE_CATEGORY" val="diagram"/>
  <p:tag name="KSO_WM_TEMPLATE_INDEX" val="20187904"/>
  <p:tag name="KSO_WM_UNIT_TYPE" val="i"/>
  <p:tag name="KSO_WM_UNIT_INDEX" val="12"/>
  <p:tag name="KSO_WM_UNIT_ID" val="diagram20187904_4*i*12"/>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20.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221.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22.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2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5.xml><?xml version="1.0" encoding="utf-8"?>
<p:tagLst xmlns:p="http://schemas.openxmlformats.org/presentationml/2006/main">
  <p:tag name="KSO_WM_BEAUTIFY_FLAG" val="#wm#"/>
  <p:tag name="KSO_WM_TEMPLATE_CATEGORY" val="custom"/>
  <p:tag name="KSO_WM_TEMPLATE_INDEX" val="20191204"/>
  <p:tag name="KSO_WM_SLIDE_ITEM_CNT" val="7"/>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xml><?xml version="1.0" encoding="utf-8"?>
<p:tagLst xmlns:p="http://schemas.openxmlformats.org/presentationml/2006/main">
  <p:tag name="KSO_WM_TAG_VERSION" val="1.0"/>
  <p:tag name="KSO_WM_TEMPLATE_CATEGORY" val="diagram"/>
  <p:tag name="KSO_WM_TEMPLATE_INDEX" val="20187904"/>
  <p:tag name="KSO_WM_UNIT_TYPE" val="i"/>
  <p:tag name="KSO_WM_UNIT_INDEX" val="11"/>
  <p:tag name="KSO_WM_UNIT_ID" val="diagram20187904_4*i*11"/>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3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3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4.xml><?xml version="1.0" encoding="utf-8"?>
<p:tagLst xmlns:p="http://schemas.openxmlformats.org/presentationml/2006/main">
  <p:tag name="KSO_WM_TAG_VERSION" val="1.0"/>
  <p:tag name="KSO_WM_TEMPLATE_CATEGORY" val="diagram"/>
  <p:tag name="KSO_WM_TEMPLATE_INDEX" val="20187904"/>
  <p:tag name="KSO_WM_UNIT_TYPE" val="i"/>
  <p:tag name="KSO_WM_UNIT_INDEX" val="10"/>
  <p:tag name="KSO_WM_UNIT_ID" val="diagram20187904_4*i*10"/>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4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4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xml><?xml version="1.0" encoding="utf-8"?>
<p:tagLst xmlns:p="http://schemas.openxmlformats.org/presentationml/2006/main">
  <p:tag name="KSO_WM_TAG_VERSION" val="1.0"/>
  <p:tag name="KSO_WM_TEMPLATE_CATEGORY" val="diagram"/>
  <p:tag name="KSO_WM_TEMPLATE_INDEX" val="20187904"/>
  <p:tag name="KSO_WM_UNIT_TYPE" val="i"/>
  <p:tag name="KSO_WM_UNIT_INDEX" val="1"/>
  <p:tag name="KSO_WM_UNIT_ID" val="diagram20187904_4*i*1"/>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3"/>
  <p:tag name="KSO_WM_UNIT_LINE_FILL_TYPE" val="2"/>
  <p:tag name="KSO_WM_UNIT_USESOURCEFORMAT_APPLY" val="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5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4.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255.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256.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57.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259.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26.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3"/>
  <p:tag name="KSO_WM_UNIT_ID" val="diagram20187904_6*l_i*1_3"/>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2"/>
</p:tagLst>
</file>

<file path=ppt/tags/tag260.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261.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62.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264.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265.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266.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67.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2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1_1"/>
  <p:tag name="KSO_WM_UNIT_ID" val="diagram20187904_6*l_h_f*1_1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270.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271.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272.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73.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27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7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1_2"/>
  <p:tag name="KSO_WM_UNIT_ID" val="diagram20187904_6*l_h_i*1_1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2"/>
</p:tagLst>
</file>

<file path=ppt/tags/tag28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4_1"/>
  <p:tag name="KSO_WM_UNIT_ID" val="diagram20187904_6*l_h_f*1_4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4_2"/>
  <p:tag name="KSO_WM_UNIT_ID" val="diagram20187904_6*l_h_i*1_4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8"/>
  <p:tag name="KSO_WM_UNIT_FILL_TYPE" val="1"/>
  <p:tag name="KSO_WM_UNIT_TEXT_FILL_FORE_SCHEMECOLOR_INDEX" val="7"/>
  <p:tag name="KSO_WM_UNIT_TEXT_FILL_TYPE" val="1"/>
  <p:tag name="KSO_WM_UNIT_USESOURCEFORMAT_APPLY" val="1"/>
  <p:tag name="KSO_WM_UNIT_DIAGRAM_SCHEMECOLOR_ID" val="2"/>
</p:tagLst>
</file>

<file path=ppt/tags/tag31.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2"/>
  <p:tag name="KSO_WM_UNIT_ID" val="diagram20187904_6*l_i*1_2"/>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2"/>
</p:tagLst>
</file>

<file path=ppt/tags/tag32.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2_1"/>
  <p:tag name="KSO_WM_UNIT_ID" val="diagram20187904_6*l_h_f*1_2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33.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2_2"/>
  <p:tag name="KSO_WM_UNIT_ID" val="diagram20187904_6*l_h_i*1_2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2"/>
</p:tagLst>
</file>

<file path=ppt/tags/tag34.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5_1"/>
  <p:tag name="KSO_WM_UNIT_ID" val="diagram20187904_6*l_h_f*1_5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35.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5_2"/>
  <p:tag name="KSO_WM_UNIT_ID" val="diagram20187904_6*l_h_i*1_5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2"/>
</p:tagLst>
</file>

<file path=ppt/tags/tag36.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3_1"/>
  <p:tag name="KSO_WM_UNIT_ID" val="diagram20187904_6*l_h_f*1_3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37.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3_2"/>
  <p:tag name="KSO_WM_UNIT_ID" val="diagram20187904_6*l_h_i*1_3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2"/>
</p:tagLst>
</file>

<file path=ppt/tags/tag38.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1"/>
  <p:tag name="KSO_WM_UNIT_ID" val="diagram20187904_6*l_i*1_1"/>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2"/>
</p:tagLst>
</file>

<file path=ppt/tags/tag3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5_2"/>
  <p:tag name="KSO_WM_UNIT_ID" val="diagram20187904_6*l_h_i*1_5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2"/>
</p:tagLst>
</file>

<file path=ppt/tags/tag41.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5_1"/>
  <p:tag name="KSO_WM_UNIT_ID" val="diagram20187904_6*l_h_f*1_5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42.xml><?xml version="1.0" encoding="utf-8"?>
<p:tagLst xmlns:p="http://schemas.openxmlformats.org/presentationml/2006/main">
  <p:tag name="KSO_WM_BEAUTIFY_FLAG" val="#wm#"/>
  <p:tag name="KSO_WM_TEMPLATE_CATEGORY" val="diagram"/>
  <p:tag name="KSO_WM_TEMPLATE_INDEX" val="20192898"/>
  <p:tag name="KSO_WM_SLIDE_ID" val="diagram20192898_1"/>
  <p:tag name="KSO_WM_SLIDE_ITEM_CNT" val="6"/>
  <p:tag name="KSO_WM_SLIDE_INDEX" val="1"/>
  <p:tag name="KSO_WM_TAG_VERSION" val="1.0"/>
  <p:tag name="KSO_WM_SLIDE_LAYOUT" val="a_d_f_h"/>
  <p:tag name="KSO_WM_SLIDE_LAYOUT_CNT" val="1_1_1_1"/>
  <p:tag name="KSO_WM_SLIDE_TYPE" val="text"/>
  <p:tag name="KSO_WM_SLIDE_SUBTYPE" val="picTxt"/>
  <p:tag name="KSO_WM_SLIDE_SIZE" val="854.5*24.96"/>
  <p:tag name="KSO_WM_SLIDE_POSITION" val="30.6004*476.25"/>
  <p:tag name="KSO_WM_SLIDE_CONSTRAINT" val="%7b%22slideConstraint%22%3a%7b%22seriesAreas%22%3a%5b%5d%2c%22singleAreas%22%3a%5b%7b%22shapes%22%3a%5b7%5d%2c%22serialConstraintIndex%22%3a-1%2c%22areatextmark%22%3a0%2c%22pictureprocessmark%22%3a0%7d%5d%7d%7d"/>
  <p:tag name="KSO_WM_SLIDE_COLORSCHEME_VERSION" val="3.2"/>
  <p:tag name="KSO_WM_TEMPLATE_TOPIC_DEFAULT" val="1"/>
  <p:tag name="KSO_WM_TEMPLATE_JOB_ID" val="2"/>
  <p:tag name="KSO_WM_TEMPLATE_SCENE_ID" val="1"/>
  <p:tag name="KSO_WM_TEMPLATE_OUTLINE_ID" val="15"/>
  <p:tag name="KSO_WM_TEMPLATE_TOPIC_ID" val="2869567"/>
  <p:tag name="KSO_WM_TEMPLATE_THUMBS_INDEX" val="1、6、10、14、20、26、27、28、29、3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6.xml><?xml version="1.0" encoding="utf-8"?>
<p:tagLst xmlns:p="http://schemas.openxmlformats.org/presentationml/2006/main">
  <p:tag name="KSO_WM_TAG_VERSION" val="1.0"/>
  <p:tag name="KSO_WM_TEMPLATE_CATEGORY" val="diagram"/>
  <p:tag name="KSO_WM_TEMPLATE_INDEX" val="20187904"/>
  <p:tag name="KSO_WM_UNIT_TYPE" val="i"/>
  <p:tag name="KSO_WM_UNIT_INDEX" val="20"/>
  <p:tag name="KSO_WM_UNIT_ID" val="diagram20187904_4*i*20"/>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TAG_VERSION" val="1.0"/>
  <p:tag name="KSO_WM_TEMPLATE_CATEGORY" val="diagram"/>
  <p:tag name="KSO_WM_TEMPLATE_INDEX" val="20187904"/>
  <p:tag name="KSO_WM_UNIT_TYPE" val="i"/>
  <p:tag name="KSO_WM_UNIT_INDEX" val="9"/>
  <p:tag name="KSO_WM_UNIT_ID" val="diagram20187904_4*i*9"/>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3.xml><?xml version="1.0" encoding="utf-8"?>
<p:tagLst xmlns:p="http://schemas.openxmlformats.org/presentationml/2006/main">
  <p:tag name="KSO_WM_BEAUTIFY_FLAG" val="#wm#"/>
  <p:tag name="KSO_WM_TEMPLATE_CATEGORY" val="custom"/>
  <p:tag name="KSO_WM_TEMPLATE_INDEX" val="20191204"/>
</p:tagLst>
</file>

<file path=ppt/tags/tag74.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75.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76.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7.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79.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8.xml><?xml version="1.0" encoding="utf-8"?>
<p:tagLst xmlns:p="http://schemas.openxmlformats.org/presentationml/2006/main">
  <p:tag name="KSO_WM_TAG_VERSION" val="1.0"/>
  <p:tag name="KSO_WM_TEMPLATE_CATEGORY" val="diagram"/>
  <p:tag name="KSO_WM_TEMPLATE_INDEX" val="20187904"/>
  <p:tag name="KSO_WM_UNIT_TYPE" val="i"/>
  <p:tag name="KSO_WM_UNIT_INDEX" val="8"/>
  <p:tag name="KSO_WM_UNIT_ID" val="diagram20187904_4*i*8"/>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0.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81.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2.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84.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85.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86.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7.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89.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9.xml><?xml version="1.0" encoding="utf-8"?>
<p:tagLst xmlns:p="http://schemas.openxmlformats.org/presentationml/2006/main">
  <p:tag name="KSO_WM_TAG_VERSION" val="1.0"/>
  <p:tag name="KSO_WM_TEMPLATE_CATEGORY" val="diagram"/>
  <p:tag name="KSO_WM_TEMPLATE_INDEX" val="20187904"/>
  <p:tag name="KSO_WM_UNIT_TYPE" val="i"/>
  <p:tag name="KSO_WM_UNIT_INDEX" val="7"/>
  <p:tag name="KSO_WM_UNIT_ID" val="diagram20187904_4*i*7"/>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90.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91.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2.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94.xml><?xml version="1.0" encoding="utf-8"?>
<p:tagLst xmlns:p="http://schemas.openxmlformats.org/presentationml/2006/main">
  <p:tag name="KSO_WM_TAG_VERSION" val="1.0"/>
  <p:tag name="KSO_WM_TEMPLATE_CATEGORY" val="diagram"/>
  <p:tag name="KSO_WM_TEMPLATE_INDEX" val="754"/>
  <p:tag name="KSO_WM_UNIT_ID" val="diagram754_5*l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PRESET_TEXT" val="E"/>
  <p:tag name="KSO_WM_UNIT_FILL_FORE_SCHEMECOLOR_INDEX" val="9"/>
  <p:tag name="KSO_WM_UNIT_FILL_TYPE" val="1"/>
  <p:tag name="KSO_WM_UNIT_TEXT_FILL_FORE_SCHEMECOLOR_INDEX" val="14"/>
  <p:tag name="KSO_WM_UNIT_TEXT_FILL_TYPE" val="1"/>
  <p:tag name="KSO_WM_UNIT_USESOURCEFORMAT_APPLY" val="1"/>
</p:tagLst>
</file>

<file path=ppt/tags/tag95.xml><?xml version="1.0" encoding="utf-8"?>
<p:tagLst xmlns:p="http://schemas.openxmlformats.org/presentationml/2006/main">
  <p:tag name="KSO_WM_TAG_VERSION" val="1.0"/>
  <p:tag name="KSO_WM_TEMPLATE_CATEGORY" val="diagram"/>
  <p:tag name="KSO_WM_TEMPLATE_INDEX" val="754"/>
  <p:tag name="KSO_WM_UNIT_ID" val="diagram754_5*l_h_i*1_5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5_4"/>
  <p:tag name="KSO_WM_UNIT_FILL_FORE_SCHEMECOLOR_INDEX" val="9"/>
  <p:tag name="KSO_WM_UNIT_FILL_TYPE" val="1"/>
  <p:tag name="KSO_WM_UNIT_TEXT_FILL_FORE_SCHEMECOLOR_INDEX" val="9"/>
  <p:tag name="KSO_WM_UNIT_TEXT_FILL_TYPE" val="1"/>
  <p:tag name="KSO_WM_UNIT_USESOURCEFORMAT_APPLY" val="1"/>
</p:tagLst>
</file>

<file path=ppt/tags/tag96.xml><?xml version="1.0" encoding="utf-8"?>
<p:tagLst xmlns:p="http://schemas.openxmlformats.org/presentationml/2006/main">
  <p:tag name="KSO_WM_TAG_VERSION" val="1.0"/>
  <p:tag name="KSO_WM_TEMPLATE_CATEGORY" val="diagram"/>
  <p:tag name="KSO_WM_TEMPLATE_INDEX" val="754"/>
  <p:tag name="KSO_WM_UNIT_ID" val="diagram754_5*l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7.xml><?xml version="1.0" encoding="utf-8"?>
<p:tagLst xmlns:p="http://schemas.openxmlformats.org/presentationml/2006/main">
  <p:tag name="KSO_WM_TAG_VERSION" val="1.0"/>
  <p:tag name="KSO_WM_TEMPLATE_CATEGORY" val="diagram"/>
  <p:tag name="KSO_WM_TEMPLATE_INDEX" val="754"/>
  <p:tag name="KSO_WM_UNIT_ID" val="diagram754_5*l_h_i*1_5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5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5_2"/>
  <p:tag name="KSO_WM_UNIT_PRESET_TEXT" val="单击此处添加文本"/>
  <p:tag name="KSO_WM_UNIT_TEXT_FILL_FORE_SCHEMECOLOR_INDEX" val="14"/>
  <p:tag name="KSO_WM_UNIT_TEXT_FILL_TYPE" val="1"/>
  <p:tag name="KSO_WM_UNIT_USESOURCEFORMAT_APPLY" val="1"/>
</p:tagLst>
</file>

<file path=ppt/tags/tag9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5681</Words>
  <Application>WPS 演示</Application>
  <PresentationFormat>自定义</PresentationFormat>
  <Paragraphs>378</Paragraphs>
  <Slides>32</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32</vt:i4>
      </vt:variant>
    </vt:vector>
  </HeadingPairs>
  <TitlesOfParts>
    <vt:vector size="45" baseType="lpstr">
      <vt:lpstr>Arial</vt:lpstr>
      <vt:lpstr>宋体</vt:lpstr>
      <vt:lpstr>Wingdings</vt:lpstr>
      <vt:lpstr>黑体</vt:lpstr>
      <vt:lpstr>微软雅黑</vt:lpstr>
      <vt:lpstr>华文细黑</vt:lpstr>
      <vt:lpstr>字魂70号-灵悦黑体</vt:lpstr>
      <vt:lpstr>Segoe UI</vt:lpstr>
      <vt:lpstr>思源黑体</vt:lpstr>
      <vt:lpstr>隶书</vt:lpstr>
      <vt:lpstr>Arial Unicode MS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403</cp:revision>
  <dcterms:created xsi:type="dcterms:W3CDTF">2019-11-11T13:37:00Z</dcterms:created>
  <dcterms:modified xsi:type="dcterms:W3CDTF">2022-02-20T06:39:00Z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F47900CFCF14428F81F766D8B14004F0</vt:lpwstr>
  </property>
</Properties>
</file>